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63" r:id="rId4"/>
    <p:sldId id="258" r:id="rId5"/>
    <p:sldId id="259" r:id="rId6"/>
    <p:sldId id="264" r:id="rId7"/>
    <p:sldId id="260" r:id="rId8"/>
    <p:sldId id="261" r:id="rId9"/>
    <p:sldId id="265" r:id="rId10"/>
    <p:sldId id="266" r:id="rId11"/>
    <p:sldId id="267" r:id="rId12"/>
    <p:sldId id="268" r:id="rId13"/>
    <p:sldId id="269" r:id="rId14"/>
    <p:sldId id="272" r:id="rId15"/>
    <p:sldId id="270" r:id="rId16"/>
    <p:sldId id="273" r:id="rId17"/>
    <p:sldId id="274" r:id="rId18"/>
    <p:sldId id="275" r:id="rId19"/>
    <p:sldId id="276" r:id="rId20"/>
    <p:sldId id="277" r:id="rId21"/>
    <p:sldId id="278" r:id="rId22"/>
    <p:sldId id="279" r:id="rId23"/>
    <p:sldId id="280" r:id="rId24"/>
    <p:sldId id="281" r:id="rId25"/>
    <p:sldId id="282" r:id="rId26"/>
    <p:sldId id="283" r:id="rId27"/>
    <p:sldId id="286" r:id="rId28"/>
    <p:sldId id="287" r:id="rId29"/>
    <p:sldId id="288" r:id="rId30"/>
    <p:sldId id="289" r:id="rId31"/>
    <p:sldId id="290" r:id="rId32"/>
    <p:sldId id="291" r:id="rId33"/>
    <p:sldId id="292" r:id="rId34"/>
    <p:sldId id="293" r:id="rId35"/>
    <p:sldId id="294" r:id="rId36"/>
    <p:sldId id="296" r:id="rId37"/>
    <p:sldId id="295" r:id="rId38"/>
    <p:sldId id="297" r:id="rId39"/>
    <p:sldId id="298" r:id="rId4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02" y="-8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ECE65A22-6F2C-43F3-A4C8-1DCBF323A1E5}" type="datetimeFigureOut">
              <a:rPr lang="en-US" smtClean="0"/>
              <a:t>1/4/2015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C8954E2-EB2E-4A8C-96C1-FB172A34C9C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CE65A22-6F2C-43F3-A4C8-1DCBF323A1E5}" type="datetimeFigureOut">
              <a:rPr lang="en-US" smtClean="0"/>
              <a:t>1/4/2015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C8954E2-EB2E-4A8C-96C1-FB172A34C9C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CE65A22-6F2C-43F3-A4C8-1DCBF323A1E5}" type="datetimeFigureOut">
              <a:rPr lang="en-US" smtClean="0"/>
              <a:t>1/4/2015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C8954E2-EB2E-4A8C-96C1-FB172A34C9C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CE65A22-6F2C-43F3-A4C8-1DCBF323A1E5}" type="datetimeFigureOut">
              <a:rPr lang="en-US" smtClean="0"/>
              <a:t>1/4/2015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C8954E2-EB2E-4A8C-96C1-FB172A34C9C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CE65A22-6F2C-43F3-A4C8-1DCBF323A1E5}" type="datetimeFigureOut">
              <a:rPr lang="en-US" smtClean="0"/>
              <a:t>1/4/2015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C8954E2-EB2E-4A8C-96C1-FB172A34C9C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CE65A22-6F2C-43F3-A4C8-1DCBF323A1E5}" type="datetimeFigureOut">
              <a:rPr lang="en-US" smtClean="0"/>
              <a:t>1/4/2015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C8954E2-EB2E-4A8C-96C1-FB172A34C9C3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CE65A22-6F2C-43F3-A4C8-1DCBF323A1E5}" type="datetimeFigureOut">
              <a:rPr lang="en-US" smtClean="0"/>
              <a:t>1/4/2015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C8954E2-EB2E-4A8C-96C1-FB172A34C9C3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CE65A22-6F2C-43F3-A4C8-1DCBF323A1E5}" type="datetimeFigureOut">
              <a:rPr lang="en-US" smtClean="0"/>
              <a:t>1/4/2015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C8954E2-EB2E-4A8C-96C1-FB172A34C9C3}" type="slidenum">
              <a:rPr lang="en-US" smtClean="0"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CE65A22-6F2C-43F3-A4C8-1DCBF323A1E5}" type="datetimeFigureOut">
              <a:rPr lang="en-US" smtClean="0"/>
              <a:t>1/4/2015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C8954E2-EB2E-4A8C-96C1-FB172A34C9C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ECE65A22-6F2C-43F3-A4C8-1DCBF323A1E5}" type="datetimeFigureOut">
              <a:rPr lang="en-US" smtClean="0"/>
              <a:t>1/4/2015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C8954E2-EB2E-4A8C-96C1-FB172A34C9C3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ECE65A22-6F2C-43F3-A4C8-1DCBF323A1E5}" type="datetimeFigureOut">
              <a:rPr lang="en-US" smtClean="0"/>
              <a:t>1/4/2015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C8954E2-EB2E-4A8C-96C1-FB172A34C9C3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ECE65A22-6F2C-43F3-A4C8-1DCBF323A1E5}" type="datetimeFigureOut">
              <a:rPr lang="en-US" smtClean="0"/>
              <a:t>1/4/2015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C8954E2-EB2E-4A8C-96C1-FB172A34C9C3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gif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Allez</a:t>
            </a:r>
            <a:r>
              <a:rPr lang="en-US" dirty="0" smtClean="0"/>
              <a:t>, </a:t>
            </a:r>
            <a:r>
              <a:rPr lang="en-US" dirty="0" err="1" smtClean="0"/>
              <a:t>Viens</a:t>
            </a:r>
            <a:r>
              <a:rPr lang="en-US" dirty="0" smtClean="0"/>
              <a:t> 3</a:t>
            </a:r>
            <a:br>
              <a:rPr lang="en-US" dirty="0" smtClean="0"/>
            </a:br>
            <a:r>
              <a:rPr lang="en-US" dirty="0" err="1" smtClean="0"/>
              <a:t>Chapitre</a:t>
            </a:r>
            <a:r>
              <a:rPr lang="en-US" dirty="0" smtClean="0"/>
              <a:t> 3.2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Soyons</a:t>
            </a:r>
            <a:r>
              <a:rPr lang="en-US" dirty="0" smtClean="0"/>
              <a:t> </a:t>
            </a:r>
            <a:r>
              <a:rPr lang="en-US" dirty="0" err="1" smtClean="0"/>
              <a:t>resposables</a:t>
            </a:r>
            <a:r>
              <a:rPr lang="en-US" dirty="0" smtClean="0"/>
              <a:t>!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Veuillez</a:t>
            </a:r>
            <a:r>
              <a:rPr lang="en-US" dirty="0" smtClean="0"/>
              <a:t> ne pas…/ </a:t>
            </a:r>
            <a:r>
              <a:rPr lang="en-US" dirty="0" err="1" smtClean="0"/>
              <a:t>Prière</a:t>
            </a:r>
            <a:r>
              <a:rPr lang="en-US" dirty="0" smtClean="0"/>
              <a:t> de ne pas …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1026" name="AutoShape 2"/>
          <p:cNvSpPr>
            <a:spLocks noChangeArrowheads="1"/>
          </p:cNvSpPr>
          <p:nvPr/>
        </p:nvSpPr>
        <p:spPr bwMode="auto">
          <a:xfrm>
            <a:off x="304800" y="1219200"/>
            <a:ext cx="2816225" cy="2546350"/>
          </a:xfrm>
          <a:custGeom>
            <a:avLst/>
            <a:gdLst>
              <a:gd name="G0" fmla="+- 2700 0 0"/>
              <a:gd name="G1" fmla="*/ G0 2 1"/>
              <a:gd name="G2" fmla="+- 21600 0 G1"/>
              <a:gd name="G3" fmla="*/ G2 G2 1"/>
              <a:gd name="G4" fmla="*/ G0 G0 1"/>
              <a:gd name="G5" fmla="+- G3 0 G4"/>
              <a:gd name="G6" fmla="*/ G5 1 8"/>
              <a:gd name="G7" fmla="sqrt G6"/>
              <a:gd name="G8" fmla="*/ G4 1 8"/>
              <a:gd name="G9" fmla="sqrt G8"/>
              <a:gd name="G10" fmla="+- G7 G9 0"/>
              <a:gd name="G11" fmla="+- G7 0 G9"/>
              <a:gd name="G12" fmla="+- G10 10800 0"/>
              <a:gd name="G13" fmla="+- 10800 0 G10"/>
              <a:gd name="G14" fmla="+- G11 10800 0"/>
              <a:gd name="G15" fmla="+- 10800 0 G11"/>
              <a:gd name="G16" fmla="+- 21600 0 G0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17401" y="15493"/>
                </a:moveTo>
                <a:cubicBezTo>
                  <a:pt x="18376" y="14122"/>
                  <a:pt x="18900" y="12482"/>
                  <a:pt x="18900" y="10800"/>
                </a:cubicBezTo>
                <a:cubicBezTo>
                  <a:pt x="18900" y="6326"/>
                  <a:pt x="15273" y="2700"/>
                  <a:pt x="10800" y="2700"/>
                </a:cubicBezTo>
                <a:cubicBezTo>
                  <a:pt x="9117" y="2699"/>
                  <a:pt x="7477" y="3223"/>
                  <a:pt x="6106" y="4198"/>
                </a:cubicBezTo>
                <a:close/>
                <a:moveTo>
                  <a:pt x="4198" y="6106"/>
                </a:moveTo>
                <a:cubicBezTo>
                  <a:pt x="3223" y="7477"/>
                  <a:pt x="2700" y="9117"/>
                  <a:pt x="2700" y="10799"/>
                </a:cubicBezTo>
                <a:cubicBezTo>
                  <a:pt x="2700" y="15273"/>
                  <a:pt x="6326" y="18900"/>
                  <a:pt x="10800" y="18900"/>
                </a:cubicBezTo>
                <a:cubicBezTo>
                  <a:pt x="12482" y="18900"/>
                  <a:pt x="14122" y="18376"/>
                  <a:pt x="15493" y="17401"/>
                </a:cubicBezTo>
                <a:close/>
              </a:path>
            </a:pathLst>
          </a:custGeom>
          <a:solidFill>
            <a:srgbClr val="FF00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1143000" y="4572000"/>
            <a:ext cx="65532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dirty="0" err="1" smtClean="0"/>
              <a:t>fumer</a:t>
            </a:r>
            <a:endParaRPr lang="en-US" sz="6000" dirty="0" smtClean="0"/>
          </a:p>
        </p:txBody>
      </p:sp>
      <p:pic>
        <p:nvPicPr>
          <p:cNvPr id="6146" name="Picture 2" descr="smokers2"/>
          <p:cNvPicPr>
            <a:picLocks noChangeAspect="1" noChangeArrowheads="1"/>
          </p:cNvPicPr>
          <p:nvPr/>
        </p:nvPicPr>
        <p:blipFill>
          <a:blip r:embed="rId2" cstate="print"/>
          <a:srcRect t="13252" b="15663"/>
          <a:stretch>
            <a:fillRect/>
          </a:stretch>
        </p:blipFill>
        <p:spPr bwMode="auto">
          <a:xfrm>
            <a:off x="4114800" y="1524000"/>
            <a:ext cx="3626022" cy="289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Veuillez</a:t>
            </a:r>
            <a:r>
              <a:rPr lang="en-US" dirty="0" smtClean="0"/>
              <a:t> ne pas…/ </a:t>
            </a:r>
            <a:r>
              <a:rPr lang="en-US" dirty="0" err="1" smtClean="0"/>
              <a:t>Prière</a:t>
            </a:r>
            <a:r>
              <a:rPr lang="en-US" dirty="0" smtClean="0"/>
              <a:t> de ne pas …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1026" name="AutoShape 2"/>
          <p:cNvSpPr>
            <a:spLocks noChangeArrowheads="1"/>
          </p:cNvSpPr>
          <p:nvPr/>
        </p:nvSpPr>
        <p:spPr bwMode="auto">
          <a:xfrm>
            <a:off x="304800" y="1219200"/>
            <a:ext cx="2816225" cy="2546350"/>
          </a:xfrm>
          <a:custGeom>
            <a:avLst/>
            <a:gdLst>
              <a:gd name="G0" fmla="+- 2700 0 0"/>
              <a:gd name="G1" fmla="*/ G0 2 1"/>
              <a:gd name="G2" fmla="+- 21600 0 G1"/>
              <a:gd name="G3" fmla="*/ G2 G2 1"/>
              <a:gd name="G4" fmla="*/ G0 G0 1"/>
              <a:gd name="G5" fmla="+- G3 0 G4"/>
              <a:gd name="G6" fmla="*/ G5 1 8"/>
              <a:gd name="G7" fmla="sqrt G6"/>
              <a:gd name="G8" fmla="*/ G4 1 8"/>
              <a:gd name="G9" fmla="sqrt G8"/>
              <a:gd name="G10" fmla="+- G7 G9 0"/>
              <a:gd name="G11" fmla="+- G7 0 G9"/>
              <a:gd name="G12" fmla="+- G10 10800 0"/>
              <a:gd name="G13" fmla="+- 10800 0 G10"/>
              <a:gd name="G14" fmla="+- G11 10800 0"/>
              <a:gd name="G15" fmla="+- 10800 0 G11"/>
              <a:gd name="G16" fmla="+- 21600 0 G0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17401" y="15493"/>
                </a:moveTo>
                <a:cubicBezTo>
                  <a:pt x="18376" y="14122"/>
                  <a:pt x="18900" y="12482"/>
                  <a:pt x="18900" y="10800"/>
                </a:cubicBezTo>
                <a:cubicBezTo>
                  <a:pt x="18900" y="6326"/>
                  <a:pt x="15273" y="2700"/>
                  <a:pt x="10800" y="2700"/>
                </a:cubicBezTo>
                <a:cubicBezTo>
                  <a:pt x="9117" y="2699"/>
                  <a:pt x="7477" y="3223"/>
                  <a:pt x="6106" y="4198"/>
                </a:cubicBezTo>
                <a:close/>
                <a:moveTo>
                  <a:pt x="4198" y="6106"/>
                </a:moveTo>
                <a:cubicBezTo>
                  <a:pt x="3223" y="7477"/>
                  <a:pt x="2700" y="9117"/>
                  <a:pt x="2700" y="10799"/>
                </a:cubicBezTo>
                <a:cubicBezTo>
                  <a:pt x="2700" y="15273"/>
                  <a:pt x="6326" y="18900"/>
                  <a:pt x="10800" y="18900"/>
                </a:cubicBezTo>
                <a:cubicBezTo>
                  <a:pt x="12482" y="18900"/>
                  <a:pt x="14122" y="18376"/>
                  <a:pt x="15493" y="17401"/>
                </a:cubicBezTo>
                <a:close/>
              </a:path>
            </a:pathLst>
          </a:custGeom>
          <a:solidFill>
            <a:srgbClr val="FF00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1143000" y="4572000"/>
            <a:ext cx="65532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dirty="0" err="1" smtClean="0"/>
              <a:t>Gaspiller</a:t>
            </a:r>
            <a:r>
              <a:rPr lang="en-US" sz="6000" dirty="0" smtClean="0"/>
              <a:t> </a:t>
            </a:r>
            <a:r>
              <a:rPr lang="en-US" sz="6000" dirty="0" err="1" smtClean="0"/>
              <a:t>l’eau</a:t>
            </a:r>
            <a:endParaRPr lang="en-US" sz="6000" dirty="0" smtClean="0"/>
          </a:p>
        </p:txBody>
      </p:sp>
      <p:pic>
        <p:nvPicPr>
          <p:cNvPr id="7170" name="Picture 2" descr="wastewater"/>
          <p:cNvPicPr>
            <a:picLocks noChangeAspect="1" noChangeArrowheads="1"/>
          </p:cNvPicPr>
          <p:nvPr/>
        </p:nvPicPr>
        <p:blipFill>
          <a:blip r:embed="rId2" cstate="print"/>
          <a:srcRect t="14667" b="10667"/>
          <a:stretch>
            <a:fillRect/>
          </a:stretch>
        </p:blipFill>
        <p:spPr bwMode="auto">
          <a:xfrm>
            <a:off x="3962400" y="1295400"/>
            <a:ext cx="2895600" cy="3243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Veuillez</a:t>
            </a:r>
            <a:r>
              <a:rPr lang="en-US" dirty="0" smtClean="0"/>
              <a:t> ne pas…/ </a:t>
            </a:r>
            <a:r>
              <a:rPr lang="en-US" dirty="0" err="1" smtClean="0"/>
              <a:t>Prière</a:t>
            </a:r>
            <a:r>
              <a:rPr lang="en-US" dirty="0" smtClean="0"/>
              <a:t> de ne pas …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1026" name="AutoShape 2"/>
          <p:cNvSpPr>
            <a:spLocks noChangeArrowheads="1"/>
          </p:cNvSpPr>
          <p:nvPr/>
        </p:nvSpPr>
        <p:spPr bwMode="auto">
          <a:xfrm>
            <a:off x="304800" y="1219200"/>
            <a:ext cx="2816225" cy="2546350"/>
          </a:xfrm>
          <a:custGeom>
            <a:avLst/>
            <a:gdLst>
              <a:gd name="G0" fmla="+- 2700 0 0"/>
              <a:gd name="G1" fmla="*/ G0 2 1"/>
              <a:gd name="G2" fmla="+- 21600 0 G1"/>
              <a:gd name="G3" fmla="*/ G2 G2 1"/>
              <a:gd name="G4" fmla="*/ G0 G0 1"/>
              <a:gd name="G5" fmla="+- G3 0 G4"/>
              <a:gd name="G6" fmla="*/ G5 1 8"/>
              <a:gd name="G7" fmla="sqrt G6"/>
              <a:gd name="G8" fmla="*/ G4 1 8"/>
              <a:gd name="G9" fmla="sqrt G8"/>
              <a:gd name="G10" fmla="+- G7 G9 0"/>
              <a:gd name="G11" fmla="+- G7 0 G9"/>
              <a:gd name="G12" fmla="+- G10 10800 0"/>
              <a:gd name="G13" fmla="+- 10800 0 G10"/>
              <a:gd name="G14" fmla="+- G11 10800 0"/>
              <a:gd name="G15" fmla="+- 10800 0 G11"/>
              <a:gd name="G16" fmla="+- 21600 0 G0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17401" y="15493"/>
                </a:moveTo>
                <a:cubicBezTo>
                  <a:pt x="18376" y="14122"/>
                  <a:pt x="18900" y="12482"/>
                  <a:pt x="18900" y="10800"/>
                </a:cubicBezTo>
                <a:cubicBezTo>
                  <a:pt x="18900" y="6326"/>
                  <a:pt x="15273" y="2700"/>
                  <a:pt x="10800" y="2700"/>
                </a:cubicBezTo>
                <a:cubicBezTo>
                  <a:pt x="9117" y="2699"/>
                  <a:pt x="7477" y="3223"/>
                  <a:pt x="6106" y="4198"/>
                </a:cubicBezTo>
                <a:close/>
                <a:moveTo>
                  <a:pt x="4198" y="6106"/>
                </a:moveTo>
                <a:cubicBezTo>
                  <a:pt x="3223" y="7477"/>
                  <a:pt x="2700" y="9117"/>
                  <a:pt x="2700" y="10799"/>
                </a:cubicBezTo>
                <a:cubicBezTo>
                  <a:pt x="2700" y="15273"/>
                  <a:pt x="6326" y="18900"/>
                  <a:pt x="10800" y="18900"/>
                </a:cubicBezTo>
                <a:cubicBezTo>
                  <a:pt x="12482" y="18900"/>
                  <a:pt x="14122" y="18376"/>
                  <a:pt x="15493" y="17401"/>
                </a:cubicBezTo>
                <a:close/>
              </a:path>
            </a:pathLst>
          </a:custGeom>
          <a:solidFill>
            <a:srgbClr val="FF00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1143000" y="4572000"/>
            <a:ext cx="65532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dirty="0" err="1" smtClean="0"/>
              <a:t>Gaspiller</a:t>
            </a:r>
            <a:r>
              <a:rPr lang="en-US" sz="6000" dirty="0" smtClean="0"/>
              <a:t> </a:t>
            </a:r>
            <a:r>
              <a:rPr lang="en-US" sz="6000" dirty="0" err="1" smtClean="0"/>
              <a:t>l’énergie</a:t>
            </a:r>
            <a:endParaRPr lang="en-US" sz="6000" dirty="0" smtClean="0"/>
          </a:p>
        </p:txBody>
      </p:sp>
      <p:pic>
        <p:nvPicPr>
          <p:cNvPr id="8194" name="Picture 2" descr="wasteenergy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05200" y="1600200"/>
            <a:ext cx="4620638" cy="289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Veuillez</a:t>
            </a:r>
            <a:r>
              <a:rPr lang="en-US" dirty="0" smtClean="0"/>
              <a:t> ne pas…/ </a:t>
            </a:r>
            <a:r>
              <a:rPr lang="en-US" dirty="0" err="1" smtClean="0"/>
              <a:t>Prière</a:t>
            </a:r>
            <a:r>
              <a:rPr lang="en-US" dirty="0" smtClean="0"/>
              <a:t> de ne pas …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1026" name="AutoShape 2"/>
          <p:cNvSpPr>
            <a:spLocks noChangeArrowheads="1"/>
          </p:cNvSpPr>
          <p:nvPr/>
        </p:nvSpPr>
        <p:spPr bwMode="auto">
          <a:xfrm>
            <a:off x="304800" y="1219200"/>
            <a:ext cx="2816225" cy="2546350"/>
          </a:xfrm>
          <a:custGeom>
            <a:avLst/>
            <a:gdLst>
              <a:gd name="G0" fmla="+- 2700 0 0"/>
              <a:gd name="G1" fmla="*/ G0 2 1"/>
              <a:gd name="G2" fmla="+- 21600 0 G1"/>
              <a:gd name="G3" fmla="*/ G2 G2 1"/>
              <a:gd name="G4" fmla="*/ G0 G0 1"/>
              <a:gd name="G5" fmla="+- G3 0 G4"/>
              <a:gd name="G6" fmla="*/ G5 1 8"/>
              <a:gd name="G7" fmla="sqrt G6"/>
              <a:gd name="G8" fmla="*/ G4 1 8"/>
              <a:gd name="G9" fmla="sqrt G8"/>
              <a:gd name="G10" fmla="+- G7 G9 0"/>
              <a:gd name="G11" fmla="+- G7 0 G9"/>
              <a:gd name="G12" fmla="+- G10 10800 0"/>
              <a:gd name="G13" fmla="+- 10800 0 G10"/>
              <a:gd name="G14" fmla="+- G11 10800 0"/>
              <a:gd name="G15" fmla="+- 10800 0 G11"/>
              <a:gd name="G16" fmla="+- 21600 0 G0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17401" y="15493"/>
                </a:moveTo>
                <a:cubicBezTo>
                  <a:pt x="18376" y="14122"/>
                  <a:pt x="18900" y="12482"/>
                  <a:pt x="18900" y="10800"/>
                </a:cubicBezTo>
                <a:cubicBezTo>
                  <a:pt x="18900" y="6326"/>
                  <a:pt x="15273" y="2700"/>
                  <a:pt x="10800" y="2700"/>
                </a:cubicBezTo>
                <a:cubicBezTo>
                  <a:pt x="9117" y="2699"/>
                  <a:pt x="7477" y="3223"/>
                  <a:pt x="6106" y="4198"/>
                </a:cubicBezTo>
                <a:close/>
                <a:moveTo>
                  <a:pt x="4198" y="6106"/>
                </a:moveTo>
                <a:cubicBezTo>
                  <a:pt x="3223" y="7477"/>
                  <a:pt x="2700" y="9117"/>
                  <a:pt x="2700" y="10799"/>
                </a:cubicBezTo>
                <a:cubicBezTo>
                  <a:pt x="2700" y="15273"/>
                  <a:pt x="6326" y="18900"/>
                  <a:pt x="10800" y="18900"/>
                </a:cubicBezTo>
                <a:cubicBezTo>
                  <a:pt x="12482" y="18900"/>
                  <a:pt x="14122" y="18376"/>
                  <a:pt x="15493" y="17401"/>
                </a:cubicBezTo>
                <a:close/>
              </a:path>
            </a:pathLst>
          </a:custGeom>
          <a:solidFill>
            <a:srgbClr val="FF00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228600" y="4724400"/>
            <a:ext cx="86868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dirty="0" smtClean="0"/>
              <a:t>Jeter des </a:t>
            </a:r>
            <a:r>
              <a:rPr lang="en-US" sz="6000" dirty="0" err="1" smtClean="0"/>
              <a:t>ordures</a:t>
            </a:r>
            <a:r>
              <a:rPr lang="en-US" sz="6000" dirty="0" smtClean="0"/>
              <a:t> par </a:t>
            </a:r>
            <a:r>
              <a:rPr lang="en-US" sz="6000" dirty="0" err="1" smtClean="0"/>
              <a:t>terre</a:t>
            </a:r>
            <a:endParaRPr lang="en-US" sz="6000" dirty="0" smtClean="0"/>
          </a:p>
        </p:txBody>
      </p:sp>
      <p:pic>
        <p:nvPicPr>
          <p:cNvPr id="9218" name="Picture 2" descr="litter"/>
          <p:cNvPicPr>
            <a:picLocks noChangeAspect="1" noChangeArrowheads="1"/>
          </p:cNvPicPr>
          <p:nvPr/>
        </p:nvPicPr>
        <p:blipFill>
          <a:blip r:embed="rId2" cstate="print"/>
          <a:srcRect l="15152"/>
          <a:stretch>
            <a:fillRect/>
          </a:stretch>
        </p:blipFill>
        <p:spPr bwMode="auto">
          <a:xfrm>
            <a:off x="3581400" y="1447800"/>
            <a:ext cx="4748981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Veuillez</a:t>
            </a:r>
            <a:r>
              <a:rPr lang="en-US" dirty="0" smtClean="0"/>
              <a:t> ne pas…/ </a:t>
            </a:r>
            <a:r>
              <a:rPr lang="en-US" dirty="0" err="1" smtClean="0"/>
              <a:t>Prière</a:t>
            </a:r>
            <a:r>
              <a:rPr lang="en-US" dirty="0" smtClean="0"/>
              <a:t> de ne pas …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1026" name="AutoShape 2"/>
          <p:cNvSpPr>
            <a:spLocks noChangeArrowheads="1"/>
          </p:cNvSpPr>
          <p:nvPr/>
        </p:nvSpPr>
        <p:spPr bwMode="auto">
          <a:xfrm>
            <a:off x="304800" y="1219200"/>
            <a:ext cx="2816225" cy="2546350"/>
          </a:xfrm>
          <a:custGeom>
            <a:avLst/>
            <a:gdLst>
              <a:gd name="G0" fmla="+- 2700 0 0"/>
              <a:gd name="G1" fmla="*/ G0 2 1"/>
              <a:gd name="G2" fmla="+- 21600 0 G1"/>
              <a:gd name="G3" fmla="*/ G2 G2 1"/>
              <a:gd name="G4" fmla="*/ G0 G0 1"/>
              <a:gd name="G5" fmla="+- G3 0 G4"/>
              <a:gd name="G6" fmla="*/ G5 1 8"/>
              <a:gd name="G7" fmla="sqrt G6"/>
              <a:gd name="G8" fmla="*/ G4 1 8"/>
              <a:gd name="G9" fmla="sqrt G8"/>
              <a:gd name="G10" fmla="+- G7 G9 0"/>
              <a:gd name="G11" fmla="+- G7 0 G9"/>
              <a:gd name="G12" fmla="+- G10 10800 0"/>
              <a:gd name="G13" fmla="+- 10800 0 G10"/>
              <a:gd name="G14" fmla="+- G11 10800 0"/>
              <a:gd name="G15" fmla="+- 10800 0 G11"/>
              <a:gd name="G16" fmla="+- 21600 0 G0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17401" y="15493"/>
                </a:moveTo>
                <a:cubicBezTo>
                  <a:pt x="18376" y="14122"/>
                  <a:pt x="18900" y="12482"/>
                  <a:pt x="18900" y="10800"/>
                </a:cubicBezTo>
                <a:cubicBezTo>
                  <a:pt x="18900" y="6326"/>
                  <a:pt x="15273" y="2700"/>
                  <a:pt x="10800" y="2700"/>
                </a:cubicBezTo>
                <a:cubicBezTo>
                  <a:pt x="9117" y="2699"/>
                  <a:pt x="7477" y="3223"/>
                  <a:pt x="6106" y="4198"/>
                </a:cubicBezTo>
                <a:close/>
                <a:moveTo>
                  <a:pt x="4198" y="6106"/>
                </a:moveTo>
                <a:cubicBezTo>
                  <a:pt x="3223" y="7477"/>
                  <a:pt x="2700" y="9117"/>
                  <a:pt x="2700" y="10799"/>
                </a:cubicBezTo>
                <a:cubicBezTo>
                  <a:pt x="2700" y="15273"/>
                  <a:pt x="6326" y="18900"/>
                  <a:pt x="10800" y="18900"/>
                </a:cubicBezTo>
                <a:cubicBezTo>
                  <a:pt x="12482" y="18900"/>
                  <a:pt x="14122" y="18376"/>
                  <a:pt x="15493" y="17401"/>
                </a:cubicBezTo>
                <a:close/>
              </a:path>
            </a:pathLst>
          </a:custGeom>
          <a:solidFill>
            <a:srgbClr val="FF00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228600" y="4724400"/>
            <a:ext cx="86868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dirty="0" smtClean="0"/>
              <a:t>Jeter des </a:t>
            </a:r>
            <a:r>
              <a:rPr lang="en-US" sz="6000" dirty="0" err="1" smtClean="0"/>
              <a:t>ordures</a:t>
            </a:r>
            <a:r>
              <a:rPr lang="en-US" sz="6000" dirty="0" smtClean="0"/>
              <a:t> </a:t>
            </a:r>
          </a:p>
          <a:p>
            <a:pPr algn="ctr"/>
            <a:r>
              <a:rPr lang="en-US" sz="6000" dirty="0" err="1" smtClean="0"/>
              <a:t>dans</a:t>
            </a:r>
            <a:r>
              <a:rPr lang="en-US" sz="6000" dirty="0" smtClean="0"/>
              <a:t> </a:t>
            </a:r>
            <a:r>
              <a:rPr lang="en-US" sz="6000" dirty="0" err="1" smtClean="0"/>
              <a:t>l’eau</a:t>
            </a:r>
            <a:endParaRPr lang="en-US" sz="6000" dirty="0" smtClean="0"/>
          </a:p>
        </p:txBody>
      </p:sp>
      <p:pic>
        <p:nvPicPr>
          <p:cNvPr id="10242" name="Picture 2" descr="waterpollutio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86200" y="1524000"/>
            <a:ext cx="3886200" cy="3005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Veuillez</a:t>
            </a:r>
            <a:r>
              <a:rPr lang="en-US" dirty="0" smtClean="0"/>
              <a:t> ne pas…/ </a:t>
            </a:r>
            <a:r>
              <a:rPr lang="en-US" dirty="0" err="1" smtClean="0"/>
              <a:t>Prière</a:t>
            </a:r>
            <a:r>
              <a:rPr lang="en-US" dirty="0" smtClean="0"/>
              <a:t> de ne pas …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1026" name="AutoShape 2"/>
          <p:cNvSpPr>
            <a:spLocks noChangeArrowheads="1"/>
          </p:cNvSpPr>
          <p:nvPr/>
        </p:nvSpPr>
        <p:spPr bwMode="auto">
          <a:xfrm>
            <a:off x="304800" y="1219200"/>
            <a:ext cx="2816225" cy="2546350"/>
          </a:xfrm>
          <a:custGeom>
            <a:avLst/>
            <a:gdLst>
              <a:gd name="G0" fmla="+- 2700 0 0"/>
              <a:gd name="G1" fmla="*/ G0 2 1"/>
              <a:gd name="G2" fmla="+- 21600 0 G1"/>
              <a:gd name="G3" fmla="*/ G2 G2 1"/>
              <a:gd name="G4" fmla="*/ G0 G0 1"/>
              <a:gd name="G5" fmla="+- G3 0 G4"/>
              <a:gd name="G6" fmla="*/ G5 1 8"/>
              <a:gd name="G7" fmla="sqrt G6"/>
              <a:gd name="G8" fmla="*/ G4 1 8"/>
              <a:gd name="G9" fmla="sqrt G8"/>
              <a:gd name="G10" fmla="+- G7 G9 0"/>
              <a:gd name="G11" fmla="+- G7 0 G9"/>
              <a:gd name="G12" fmla="+- G10 10800 0"/>
              <a:gd name="G13" fmla="+- 10800 0 G10"/>
              <a:gd name="G14" fmla="+- G11 10800 0"/>
              <a:gd name="G15" fmla="+- 10800 0 G11"/>
              <a:gd name="G16" fmla="+- 21600 0 G0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17401" y="15493"/>
                </a:moveTo>
                <a:cubicBezTo>
                  <a:pt x="18376" y="14122"/>
                  <a:pt x="18900" y="12482"/>
                  <a:pt x="18900" y="10800"/>
                </a:cubicBezTo>
                <a:cubicBezTo>
                  <a:pt x="18900" y="6326"/>
                  <a:pt x="15273" y="2700"/>
                  <a:pt x="10800" y="2700"/>
                </a:cubicBezTo>
                <a:cubicBezTo>
                  <a:pt x="9117" y="2699"/>
                  <a:pt x="7477" y="3223"/>
                  <a:pt x="6106" y="4198"/>
                </a:cubicBezTo>
                <a:close/>
                <a:moveTo>
                  <a:pt x="4198" y="6106"/>
                </a:moveTo>
                <a:cubicBezTo>
                  <a:pt x="3223" y="7477"/>
                  <a:pt x="2700" y="9117"/>
                  <a:pt x="2700" y="10799"/>
                </a:cubicBezTo>
                <a:cubicBezTo>
                  <a:pt x="2700" y="15273"/>
                  <a:pt x="6326" y="18900"/>
                  <a:pt x="10800" y="18900"/>
                </a:cubicBezTo>
                <a:cubicBezTo>
                  <a:pt x="12482" y="18900"/>
                  <a:pt x="14122" y="18376"/>
                  <a:pt x="15493" y="17401"/>
                </a:cubicBezTo>
                <a:close/>
              </a:path>
            </a:pathLst>
          </a:custGeom>
          <a:solidFill>
            <a:srgbClr val="FF00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685800" y="4572000"/>
            <a:ext cx="81534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dirty="0" err="1" smtClean="0"/>
              <a:t>Utiliser</a:t>
            </a:r>
            <a:r>
              <a:rPr lang="en-US" sz="6000" dirty="0" smtClean="0"/>
              <a:t> des </a:t>
            </a:r>
            <a:r>
              <a:rPr lang="en-US" sz="6000" dirty="0" err="1" smtClean="0"/>
              <a:t>aérosoles</a:t>
            </a:r>
            <a:r>
              <a:rPr lang="en-US" sz="6000" dirty="0" smtClean="0"/>
              <a:t> </a:t>
            </a:r>
          </a:p>
        </p:txBody>
      </p:sp>
      <p:pic>
        <p:nvPicPr>
          <p:cNvPr id="11266" name="Picture 2" descr="aerosole"/>
          <p:cNvPicPr>
            <a:picLocks noChangeAspect="1" noChangeArrowheads="1"/>
          </p:cNvPicPr>
          <p:nvPr/>
        </p:nvPicPr>
        <p:blipFill>
          <a:blip r:embed="rId2" cstate="print"/>
          <a:srcRect b="7259"/>
          <a:stretch>
            <a:fillRect/>
          </a:stretch>
        </p:blipFill>
        <p:spPr bwMode="auto">
          <a:xfrm>
            <a:off x="4495799" y="1524000"/>
            <a:ext cx="3138115" cy="281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Activities you might want to encourage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600200" y="4572000"/>
            <a:ext cx="6096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 smtClean="0"/>
              <a:t>On </a:t>
            </a:r>
            <a:r>
              <a:rPr lang="en-US" sz="4800" dirty="0" err="1" smtClean="0"/>
              <a:t>doit</a:t>
            </a:r>
            <a:r>
              <a:rPr lang="en-US" sz="4800" dirty="0" smtClean="0"/>
              <a:t>…</a:t>
            </a:r>
          </a:p>
          <a:p>
            <a:pPr algn="ctr"/>
            <a:r>
              <a:rPr lang="en-US" sz="4800" dirty="0" smtClean="0"/>
              <a:t>Il </a:t>
            </a:r>
            <a:r>
              <a:rPr lang="en-US" sz="4800" dirty="0" err="1" smtClean="0"/>
              <a:t>faut</a:t>
            </a:r>
            <a:r>
              <a:rPr lang="en-US" sz="4800" dirty="0" smtClean="0"/>
              <a:t>….</a:t>
            </a:r>
          </a:p>
        </p:txBody>
      </p:sp>
      <p:pic>
        <p:nvPicPr>
          <p:cNvPr id="12291" name="Picture 3" descr="C:\Users\Phyllis\AppData\Local\Microsoft\Windows\Temporary Internet Files\Content.IE5\SZB3V0A9\thumbs_up_bciy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4600" y="1295400"/>
            <a:ext cx="3672348" cy="29338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On </a:t>
            </a:r>
            <a:r>
              <a:rPr lang="en-US" dirty="0" err="1" smtClean="0"/>
              <a:t>doit</a:t>
            </a:r>
            <a:r>
              <a:rPr lang="en-US" dirty="0" smtClean="0"/>
              <a:t>…/ Il </a:t>
            </a:r>
            <a:r>
              <a:rPr lang="en-US" dirty="0" err="1" smtClean="0"/>
              <a:t>faut</a:t>
            </a:r>
            <a:r>
              <a:rPr lang="en-US" dirty="0" smtClean="0"/>
              <a:t>….</a:t>
            </a:r>
            <a:endParaRPr lang="en-US" dirty="0" smtClean="0"/>
          </a:p>
        </p:txBody>
      </p:sp>
      <p:sp>
        <p:nvSpPr>
          <p:cNvPr id="5" name="TextBox 4"/>
          <p:cNvSpPr txBox="1"/>
          <p:nvPr/>
        </p:nvSpPr>
        <p:spPr>
          <a:xfrm>
            <a:off x="1447800" y="5105400"/>
            <a:ext cx="6096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 err="1" smtClean="0"/>
              <a:t>Éteindre</a:t>
            </a:r>
            <a:r>
              <a:rPr lang="en-US" sz="4800" dirty="0" smtClean="0"/>
              <a:t> les </a:t>
            </a:r>
            <a:r>
              <a:rPr lang="en-US" sz="4800" dirty="0" err="1" smtClean="0"/>
              <a:t>lumières</a:t>
            </a:r>
            <a:endParaRPr lang="en-US" sz="4800" dirty="0" smtClean="0"/>
          </a:p>
        </p:txBody>
      </p:sp>
      <p:pic>
        <p:nvPicPr>
          <p:cNvPr id="12291" name="Picture 3" descr="C:\Users\Phyllis\AppData\Local\Microsoft\Windows\Temporary Internet Files\Content.IE5\SZB3V0A9\thumbs_up_bciy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1676400"/>
            <a:ext cx="2681748" cy="2142490"/>
          </a:xfrm>
          <a:prstGeom prst="rect">
            <a:avLst/>
          </a:prstGeom>
          <a:noFill/>
        </p:spPr>
      </p:pic>
      <p:pic>
        <p:nvPicPr>
          <p:cNvPr id="13314" name="Picture 2" descr="lightswitch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81400" y="1752600"/>
            <a:ext cx="1735074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5" name="Picture 3" descr="lightof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91200" y="1447800"/>
            <a:ext cx="2006600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On </a:t>
            </a:r>
            <a:r>
              <a:rPr lang="en-US" dirty="0" err="1" smtClean="0"/>
              <a:t>doit</a:t>
            </a:r>
            <a:r>
              <a:rPr lang="en-US" dirty="0" smtClean="0"/>
              <a:t>…/ Il </a:t>
            </a:r>
            <a:r>
              <a:rPr lang="en-US" dirty="0" err="1" smtClean="0"/>
              <a:t>faut</a:t>
            </a:r>
            <a:r>
              <a:rPr lang="en-US" dirty="0" smtClean="0"/>
              <a:t>….</a:t>
            </a:r>
            <a:endParaRPr lang="en-US" dirty="0" smtClean="0"/>
          </a:p>
        </p:txBody>
      </p:sp>
      <p:sp>
        <p:nvSpPr>
          <p:cNvPr id="5" name="TextBox 4"/>
          <p:cNvSpPr txBox="1"/>
          <p:nvPr/>
        </p:nvSpPr>
        <p:spPr>
          <a:xfrm>
            <a:off x="1447800" y="5105400"/>
            <a:ext cx="6096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 err="1" smtClean="0"/>
              <a:t>Éteindre</a:t>
            </a:r>
            <a:r>
              <a:rPr lang="en-US" sz="4800" dirty="0" smtClean="0"/>
              <a:t> la </a:t>
            </a:r>
            <a:r>
              <a:rPr lang="en-US" sz="4800" dirty="0" err="1" smtClean="0"/>
              <a:t>télé</a:t>
            </a:r>
            <a:endParaRPr lang="en-US" sz="4800" dirty="0" smtClean="0"/>
          </a:p>
        </p:txBody>
      </p:sp>
      <p:pic>
        <p:nvPicPr>
          <p:cNvPr id="12291" name="Picture 3" descr="C:\Users\Phyllis\AppData\Local\Microsoft\Windows\Temporary Internet Files\Content.IE5\SZB3V0A9\thumbs_up_bciy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1676400"/>
            <a:ext cx="2681748" cy="2142490"/>
          </a:xfrm>
          <a:prstGeom prst="rect">
            <a:avLst/>
          </a:prstGeom>
          <a:noFill/>
        </p:spPr>
      </p:pic>
      <p:pic>
        <p:nvPicPr>
          <p:cNvPr id="14338" name="Picture 2" descr="tvof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38600" y="1676400"/>
            <a:ext cx="2681400" cy="31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On </a:t>
            </a:r>
            <a:r>
              <a:rPr lang="en-US" dirty="0" err="1" smtClean="0"/>
              <a:t>doit</a:t>
            </a:r>
            <a:r>
              <a:rPr lang="en-US" dirty="0" smtClean="0"/>
              <a:t>…/ Il </a:t>
            </a:r>
            <a:r>
              <a:rPr lang="en-US" dirty="0" err="1" smtClean="0"/>
              <a:t>faut</a:t>
            </a:r>
            <a:r>
              <a:rPr lang="en-US" dirty="0" smtClean="0"/>
              <a:t>….</a:t>
            </a:r>
            <a:endParaRPr lang="en-US" dirty="0" smtClean="0"/>
          </a:p>
        </p:txBody>
      </p:sp>
      <p:sp>
        <p:nvSpPr>
          <p:cNvPr id="5" name="TextBox 4"/>
          <p:cNvSpPr txBox="1"/>
          <p:nvPr/>
        </p:nvSpPr>
        <p:spPr>
          <a:xfrm>
            <a:off x="1447800" y="5105400"/>
            <a:ext cx="6096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 err="1" smtClean="0"/>
              <a:t>Partager</a:t>
            </a:r>
            <a:r>
              <a:rPr lang="en-US" sz="4800" dirty="0" smtClean="0"/>
              <a:t> son </a:t>
            </a:r>
            <a:r>
              <a:rPr lang="en-US" sz="4800" dirty="0" err="1" smtClean="0"/>
              <a:t>véhicule</a:t>
            </a:r>
            <a:endParaRPr lang="en-US" sz="4800" dirty="0" smtClean="0"/>
          </a:p>
        </p:txBody>
      </p:sp>
      <p:pic>
        <p:nvPicPr>
          <p:cNvPr id="12291" name="Picture 3" descr="C:\Users\Phyllis\AppData\Local\Microsoft\Windows\Temporary Internet Files\Content.IE5\SZB3V0A9\thumbs_up_bciy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1676400"/>
            <a:ext cx="2681748" cy="2142490"/>
          </a:xfrm>
          <a:prstGeom prst="rect">
            <a:avLst/>
          </a:prstGeom>
          <a:noFill/>
        </p:spPr>
      </p:pic>
      <p:pic>
        <p:nvPicPr>
          <p:cNvPr id="15362" name="Picture 2" descr="drivecpl"/>
          <p:cNvPicPr>
            <a:picLocks noChangeAspect="1" noChangeArrowheads="1"/>
          </p:cNvPicPr>
          <p:nvPr/>
        </p:nvPicPr>
        <p:blipFill>
          <a:blip r:embed="rId3" cstate="print"/>
          <a:srcRect b="15384"/>
          <a:stretch>
            <a:fillRect/>
          </a:stretch>
        </p:blipFill>
        <p:spPr bwMode="auto">
          <a:xfrm>
            <a:off x="3886200" y="1524000"/>
            <a:ext cx="3602182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Forbidding: there are 3 ways to forbid someone from doing an activity</a:t>
            </a:r>
            <a:endParaRPr lang="en-US" dirty="0"/>
          </a:p>
        </p:txBody>
      </p:sp>
      <p:sp>
        <p:nvSpPr>
          <p:cNvPr id="1026" name="AutoShape 2"/>
          <p:cNvSpPr>
            <a:spLocks noChangeArrowheads="1"/>
          </p:cNvSpPr>
          <p:nvPr/>
        </p:nvSpPr>
        <p:spPr bwMode="auto">
          <a:xfrm>
            <a:off x="2971800" y="1600200"/>
            <a:ext cx="2816225" cy="2546350"/>
          </a:xfrm>
          <a:custGeom>
            <a:avLst/>
            <a:gdLst>
              <a:gd name="G0" fmla="+- 2700 0 0"/>
              <a:gd name="G1" fmla="*/ G0 2 1"/>
              <a:gd name="G2" fmla="+- 21600 0 G1"/>
              <a:gd name="G3" fmla="*/ G2 G2 1"/>
              <a:gd name="G4" fmla="*/ G0 G0 1"/>
              <a:gd name="G5" fmla="+- G3 0 G4"/>
              <a:gd name="G6" fmla="*/ G5 1 8"/>
              <a:gd name="G7" fmla="sqrt G6"/>
              <a:gd name="G8" fmla="*/ G4 1 8"/>
              <a:gd name="G9" fmla="sqrt G8"/>
              <a:gd name="G10" fmla="+- G7 G9 0"/>
              <a:gd name="G11" fmla="+- G7 0 G9"/>
              <a:gd name="G12" fmla="+- G10 10800 0"/>
              <a:gd name="G13" fmla="+- 10800 0 G10"/>
              <a:gd name="G14" fmla="+- G11 10800 0"/>
              <a:gd name="G15" fmla="+- 10800 0 G11"/>
              <a:gd name="G16" fmla="+- 21600 0 G0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17401" y="15493"/>
                </a:moveTo>
                <a:cubicBezTo>
                  <a:pt x="18376" y="14122"/>
                  <a:pt x="18900" y="12482"/>
                  <a:pt x="18900" y="10800"/>
                </a:cubicBezTo>
                <a:cubicBezTo>
                  <a:pt x="18900" y="6326"/>
                  <a:pt x="15273" y="2700"/>
                  <a:pt x="10800" y="2700"/>
                </a:cubicBezTo>
                <a:cubicBezTo>
                  <a:pt x="9117" y="2699"/>
                  <a:pt x="7477" y="3223"/>
                  <a:pt x="6106" y="4198"/>
                </a:cubicBezTo>
                <a:close/>
                <a:moveTo>
                  <a:pt x="4198" y="6106"/>
                </a:moveTo>
                <a:cubicBezTo>
                  <a:pt x="3223" y="7477"/>
                  <a:pt x="2700" y="9117"/>
                  <a:pt x="2700" y="10799"/>
                </a:cubicBezTo>
                <a:cubicBezTo>
                  <a:pt x="2700" y="15273"/>
                  <a:pt x="6326" y="18900"/>
                  <a:pt x="10800" y="18900"/>
                </a:cubicBezTo>
                <a:cubicBezTo>
                  <a:pt x="12482" y="18900"/>
                  <a:pt x="14122" y="18376"/>
                  <a:pt x="15493" y="17401"/>
                </a:cubicBezTo>
                <a:close/>
              </a:path>
            </a:pathLst>
          </a:custGeom>
          <a:solidFill>
            <a:srgbClr val="FF00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1600200" y="4572000"/>
            <a:ext cx="6096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Il </a:t>
            </a:r>
            <a:r>
              <a:rPr lang="en-US" sz="3200" dirty="0" err="1" smtClean="0"/>
              <a:t>est</a:t>
            </a:r>
            <a:r>
              <a:rPr lang="en-US" sz="3200" dirty="0" smtClean="0"/>
              <a:t> </a:t>
            </a:r>
            <a:r>
              <a:rPr lang="en-US" sz="3200" dirty="0" err="1" smtClean="0"/>
              <a:t>interdit</a:t>
            </a:r>
            <a:r>
              <a:rPr lang="en-US" sz="3200" dirty="0" smtClean="0"/>
              <a:t> de + </a:t>
            </a:r>
            <a:r>
              <a:rPr lang="en-US" sz="3200" dirty="0" err="1" smtClean="0"/>
              <a:t>infintif</a:t>
            </a:r>
            <a:endParaRPr lang="en-US" sz="3200" dirty="0" smtClean="0"/>
          </a:p>
          <a:p>
            <a:pPr algn="ctr"/>
            <a:r>
              <a:rPr lang="en-US" sz="3200" dirty="0" smtClean="0"/>
              <a:t>Interdiction de + </a:t>
            </a:r>
            <a:r>
              <a:rPr lang="en-US" sz="3200" dirty="0" err="1" smtClean="0"/>
              <a:t>infinitif</a:t>
            </a:r>
            <a:endParaRPr lang="en-US" sz="3200" dirty="0" smtClean="0"/>
          </a:p>
          <a:p>
            <a:pPr algn="ctr"/>
            <a:r>
              <a:rPr lang="en-US" sz="3200" dirty="0" err="1" smtClean="0"/>
              <a:t>Défense</a:t>
            </a:r>
            <a:r>
              <a:rPr lang="en-US" sz="3200" dirty="0" smtClean="0"/>
              <a:t> de + </a:t>
            </a:r>
            <a:r>
              <a:rPr lang="en-US" sz="3200" dirty="0" err="1" smtClean="0"/>
              <a:t>infinitif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On </a:t>
            </a:r>
            <a:r>
              <a:rPr lang="en-US" dirty="0" err="1" smtClean="0"/>
              <a:t>doit</a:t>
            </a:r>
            <a:r>
              <a:rPr lang="en-US" dirty="0" smtClean="0"/>
              <a:t>…/ Il </a:t>
            </a:r>
            <a:r>
              <a:rPr lang="en-US" dirty="0" err="1" smtClean="0"/>
              <a:t>faut</a:t>
            </a:r>
            <a:r>
              <a:rPr lang="en-US" dirty="0" smtClean="0"/>
              <a:t>….</a:t>
            </a:r>
            <a:endParaRPr lang="en-US" dirty="0" smtClean="0"/>
          </a:p>
        </p:txBody>
      </p:sp>
      <p:sp>
        <p:nvSpPr>
          <p:cNvPr id="5" name="TextBox 4"/>
          <p:cNvSpPr txBox="1"/>
          <p:nvPr/>
        </p:nvSpPr>
        <p:spPr>
          <a:xfrm>
            <a:off x="0" y="4876800"/>
            <a:ext cx="9144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 err="1" smtClean="0"/>
              <a:t>Prendre</a:t>
            </a:r>
            <a:r>
              <a:rPr lang="en-US" sz="4800" dirty="0" smtClean="0"/>
              <a:t> les transports </a:t>
            </a:r>
          </a:p>
          <a:p>
            <a:pPr algn="ctr"/>
            <a:r>
              <a:rPr lang="en-US" sz="4800" dirty="0" smtClean="0"/>
              <a:t>en </a:t>
            </a:r>
            <a:r>
              <a:rPr lang="en-US" sz="4800" dirty="0" err="1" smtClean="0"/>
              <a:t>commun</a:t>
            </a:r>
            <a:endParaRPr lang="en-US" sz="4800" dirty="0" smtClean="0"/>
          </a:p>
        </p:txBody>
      </p:sp>
      <p:pic>
        <p:nvPicPr>
          <p:cNvPr id="12291" name="Picture 3" descr="C:\Users\Phyllis\AppData\Local\Microsoft\Windows\Temporary Internet Files\Content.IE5\SZB3V0A9\thumbs_up_bciy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1676400"/>
            <a:ext cx="2681748" cy="2142490"/>
          </a:xfrm>
          <a:prstGeom prst="rect">
            <a:avLst/>
          </a:prstGeom>
          <a:noFill/>
        </p:spPr>
      </p:pic>
      <p:pic>
        <p:nvPicPr>
          <p:cNvPr id="16386" name="Picture 2" descr="bu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33800" y="1676400"/>
            <a:ext cx="4419600" cy="33392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On </a:t>
            </a:r>
            <a:r>
              <a:rPr lang="en-US" dirty="0" err="1" smtClean="0"/>
              <a:t>doit</a:t>
            </a:r>
            <a:r>
              <a:rPr lang="en-US" dirty="0" smtClean="0"/>
              <a:t>…/ Il </a:t>
            </a:r>
            <a:r>
              <a:rPr lang="en-US" dirty="0" err="1" smtClean="0"/>
              <a:t>faut</a:t>
            </a:r>
            <a:r>
              <a:rPr lang="en-US" dirty="0" smtClean="0"/>
              <a:t>….</a:t>
            </a:r>
            <a:endParaRPr lang="en-US" dirty="0" smtClean="0"/>
          </a:p>
        </p:txBody>
      </p:sp>
      <p:sp>
        <p:nvSpPr>
          <p:cNvPr id="5" name="TextBox 4"/>
          <p:cNvSpPr txBox="1"/>
          <p:nvPr/>
        </p:nvSpPr>
        <p:spPr>
          <a:xfrm>
            <a:off x="1447800" y="5105400"/>
            <a:ext cx="6096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 smtClean="0"/>
              <a:t>Planter un </a:t>
            </a:r>
            <a:r>
              <a:rPr lang="en-US" sz="4800" dirty="0" err="1" smtClean="0"/>
              <a:t>arbre</a:t>
            </a:r>
            <a:endParaRPr lang="en-US" sz="4800" dirty="0" smtClean="0"/>
          </a:p>
        </p:txBody>
      </p:sp>
      <p:pic>
        <p:nvPicPr>
          <p:cNvPr id="12291" name="Picture 3" descr="C:\Users\Phyllis\AppData\Local\Microsoft\Windows\Temporary Internet Files\Content.IE5\SZB3V0A9\thumbs_up_bciy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1676400"/>
            <a:ext cx="2681748" cy="2142490"/>
          </a:xfrm>
          <a:prstGeom prst="rect">
            <a:avLst/>
          </a:prstGeom>
          <a:noFill/>
        </p:spPr>
      </p:pic>
      <p:pic>
        <p:nvPicPr>
          <p:cNvPr id="17410" name="Picture 2" descr="plantre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62400" y="1676400"/>
            <a:ext cx="3200400" cy="325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On </a:t>
            </a:r>
            <a:r>
              <a:rPr lang="en-US" dirty="0" err="1" smtClean="0"/>
              <a:t>doit</a:t>
            </a:r>
            <a:r>
              <a:rPr lang="en-US" dirty="0" smtClean="0"/>
              <a:t>…/ Il </a:t>
            </a:r>
            <a:r>
              <a:rPr lang="en-US" dirty="0" err="1" smtClean="0"/>
              <a:t>faut</a:t>
            </a:r>
            <a:r>
              <a:rPr lang="en-US" dirty="0" smtClean="0"/>
              <a:t>….</a:t>
            </a:r>
            <a:endParaRPr lang="en-US" dirty="0" smtClean="0"/>
          </a:p>
        </p:txBody>
      </p:sp>
      <p:sp>
        <p:nvSpPr>
          <p:cNvPr id="5" name="TextBox 4"/>
          <p:cNvSpPr txBox="1"/>
          <p:nvPr/>
        </p:nvSpPr>
        <p:spPr>
          <a:xfrm>
            <a:off x="1447800" y="5105400"/>
            <a:ext cx="6096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 smtClean="0"/>
              <a:t>Recycler les </a:t>
            </a:r>
            <a:r>
              <a:rPr lang="en-US" sz="4800" dirty="0" err="1" smtClean="0"/>
              <a:t>boîtes</a:t>
            </a:r>
            <a:endParaRPr lang="en-US" sz="4800" dirty="0" smtClean="0"/>
          </a:p>
        </p:txBody>
      </p:sp>
      <p:pic>
        <p:nvPicPr>
          <p:cNvPr id="12291" name="Picture 3" descr="C:\Users\Phyllis\AppData\Local\Microsoft\Windows\Temporary Internet Files\Content.IE5\SZB3V0A9\thumbs_up_bciy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1676400"/>
            <a:ext cx="2681748" cy="2142490"/>
          </a:xfrm>
          <a:prstGeom prst="rect">
            <a:avLst/>
          </a:prstGeom>
          <a:noFill/>
        </p:spPr>
      </p:pic>
      <p:pic>
        <p:nvPicPr>
          <p:cNvPr id="18434" name="Picture 2" descr="recyclecan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14800" y="1676400"/>
            <a:ext cx="3282287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On </a:t>
            </a:r>
            <a:r>
              <a:rPr lang="en-US" dirty="0" err="1" smtClean="0"/>
              <a:t>doit</a:t>
            </a:r>
            <a:r>
              <a:rPr lang="en-US" dirty="0" smtClean="0"/>
              <a:t>…/ Il </a:t>
            </a:r>
            <a:r>
              <a:rPr lang="en-US" dirty="0" err="1" smtClean="0"/>
              <a:t>faut</a:t>
            </a:r>
            <a:r>
              <a:rPr lang="en-US" dirty="0" smtClean="0"/>
              <a:t>….</a:t>
            </a:r>
            <a:endParaRPr lang="en-US" dirty="0" smtClean="0"/>
          </a:p>
        </p:txBody>
      </p:sp>
      <p:sp>
        <p:nvSpPr>
          <p:cNvPr id="5" name="TextBox 4"/>
          <p:cNvSpPr txBox="1"/>
          <p:nvPr/>
        </p:nvSpPr>
        <p:spPr>
          <a:xfrm>
            <a:off x="1447800" y="5105400"/>
            <a:ext cx="6096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 smtClean="0"/>
              <a:t>Recycler le </a:t>
            </a:r>
            <a:r>
              <a:rPr lang="en-US" sz="4800" dirty="0" err="1" smtClean="0"/>
              <a:t>papier</a:t>
            </a:r>
            <a:endParaRPr lang="en-US" sz="4800" dirty="0" smtClean="0"/>
          </a:p>
        </p:txBody>
      </p:sp>
      <p:pic>
        <p:nvPicPr>
          <p:cNvPr id="12291" name="Picture 3" descr="C:\Users\Phyllis\AppData\Local\Microsoft\Windows\Temporary Internet Files\Content.IE5\SZB3V0A9\thumbs_up_bciy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1676400"/>
            <a:ext cx="2681748" cy="2142490"/>
          </a:xfrm>
          <a:prstGeom prst="rect">
            <a:avLst/>
          </a:prstGeom>
          <a:noFill/>
        </p:spPr>
      </p:pic>
      <p:pic>
        <p:nvPicPr>
          <p:cNvPr id="19458" name="Picture 2" descr="Recyclepaper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19600" y="1676400"/>
            <a:ext cx="2438400" cy="34437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On </a:t>
            </a:r>
            <a:r>
              <a:rPr lang="en-US" dirty="0" err="1" smtClean="0"/>
              <a:t>doit</a:t>
            </a:r>
            <a:r>
              <a:rPr lang="en-US" dirty="0" smtClean="0"/>
              <a:t>…/ Il </a:t>
            </a:r>
            <a:r>
              <a:rPr lang="en-US" dirty="0" err="1" smtClean="0"/>
              <a:t>faut</a:t>
            </a:r>
            <a:r>
              <a:rPr lang="en-US" dirty="0" smtClean="0"/>
              <a:t>….</a:t>
            </a:r>
            <a:endParaRPr lang="en-US" dirty="0" smtClean="0"/>
          </a:p>
        </p:txBody>
      </p:sp>
      <p:sp>
        <p:nvSpPr>
          <p:cNvPr id="5" name="TextBox 4"/>
          <p:cNvSpPr txBox="1"/>
          <p:nvPr/>
        </p:nvSpPr>
        <p:spPr>
          <a:xfrm>
            <a:off x="1447800" y="5105400"/>
            <a:ext cx="7543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 smtClean="0"/>
              <a:t>Recycler le </a:t>
            </a:r>
            <a:r>
              <a:rPr lang="en-US" sz="4800" dirty="0" err="1" smtClean="0"/>
              <a:t>plastique</a:t>
            </a:r>
            <a:endParaRPr lang="en-US" sz="4800" dirty="0" smtClean="0"/>
          </a:p>
        </p:txBody>
      </p:sp>
      <p:pic>
        <p:nvPicPr>
          <p:cNvPr id="12291" name="Picture 3" descr="C:\Users\Phyllis\AppData\Local\Microsoft\Windows\Temporary Internet Files\Content.IE5\SZB3V0A9\thumbs_up_bciy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1676400"/>
            <a:ext cx="2681748" cy="2142490"/>
          </a:xfrm>
          <a:prstGeom prst="rect">
            <a:avLst/>
          </a:prstGeom>
          <a:noFill/>
        </p:spPr>
      </p:pic>
      <p:pic>
        <p:nvPicPr>
          <p:cNvPr id="20482" name="Picture 2" descr="plastic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5000" y="1676400"/>
            <a:ext cx="1397000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3" name="Picture 3" descr="eecycle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657600" y="2514600"/>
            <a:ext cx="1778000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On </a:t>
            </a:r>
            <a:r>
              <a:rPr lang="en-US" dirty="0" err="1" smtClean="0"/>
              <a:t>doit</a:t>
            </a:r>
            <a:r>
              <a:rPr lang="en-US" dirty="0" smtClean="0"/>
              <a:t>…/ Il </a:t>
            </a:r>
            <a:r>
              <a:rPr lang="en-US" dirty="0" err="1" smtClean="0"/>
              <a:t>faut</a:t>
            </a:r>
            <a:r>
              <a:rPr lang="en-US" dirty="0" smtClean="0"/>
              <a:t>….</a:t>
            </a:r>
            <a:endParaRPr lang="en-US" dirty="0" smtClean="0"/>
          </a:p>
        </p:txBody>
      </p:sp>
      <p:sp>
        <p:nvSpPr>
          <p:cNvPr id="5" name="TextBox 4"/>
          <p:cNvSpPr txBox="1"/>
          <p:nvPr/>
        </p:nvSpPr>
        <p:spPr>
          <a:xfrm>
            <a:off x="1447800" y="5105400"/>
            <a:ext cx="6096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 smtClean="0"/>
              <a:t>Recycler le </a:t>
            </a:r>
            <a:r>
              <a:rPr lang="en-US" sz="4800" dirty="0" err="1" smtClean="0"/>
              <a:t>verre</a:t>
            </a:r>
            <a:endParaRPr lang="en-US" sz="4800" dirty="0" smtClean="0"/>
          </a:p>
        </p:txBody>
      </p:sp>
      <p:pic>
        <p:nvPicPr>
          <p:cNvPr id="12291" name="Picture 3" descr="C:\Users\Phyllis\AppData\Local\Microsoft\Windows\Temporary Internet Files\Content.IE5\SZB3V0A9\thumbs_up_bciy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1676400"/>
            <a:ext cx="2681748" cy="2142490"/>
          </a:xfrm>
          <a:prstGeom prst="rect">
            <a:avLst/>
          </a:prstGeom>
          <a:noFill/>
        </p:spPr>
      </p:pic>
      <p:pic>
        <p:nvPicPr>
          <p:cNvPr id="21506" name="Picture 2" descr="recycleglass"/>
          <p:cNvPicPr>
            <a:picLocks noChangeAspect="1" noChangeArrowheads="1"/>
          </p:cNvPicPr>
          <p:nvPr/>
        </p:nvPicPr>
        <p:blipFill>
          <a:blip r:embed="rId3" cstate="print"/>
          <a:srcRect b="11565"/>
          <a:stretch>
            <a:fillRect/>
          </a:stretch>
        </p:blipFill>
        <p:spPr bwMode="auto">
          <a:xfrm>
            <a:off x="3733800" y="1981200"/>
            <a:ext cx="3200400" cy="25841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Reproaching someone: You shouldn’t…      </a:t>
            </a:r>
            <a:r>
              <a:rPr lang="en-US" dirty="0" smtClean="0"/>
              <a:t>(formal or plural)</a:t>
            </a:r>
            <a:endParaRPr lang="en-US" dirty="0" smtClean="0"/>
          </a:p>
        </p:txBody>
      </p:sp>
      <p:sp>
        <p:nvSpPr>
          <p:cNvPr id="5" name="TextBox 4"/>
          <p:cNvSpPr txBox="1"/>
          <p:nvPr/>
        </p:nvSpPr>
        <p:spPr>
          <a:xfrm>
            <a:off x="1143000" y="5105400"/>
            <a:ext cx="77724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 err="1" smtClean="0"/>
              <a:t>Vous</a:t>
            </a:r>
            <a:r>
              <a:rPr lang="en-US" sz="4800" dirty="0" smtClean="0"/>
              <a:t> ne </a:t>
            </a:r>
            <a:r>
              <a:rPr lang="en-US" sz="4800" dirty="0" err="1" smtClean="0"/>
              <a:t>devriez</a:t>
            </a:r>
            <a:r>
              <a:rPr lang="en-US" sz="4800" dirty="0" smtClean="0"/>
              <a:t> pas </a:t>
            </a:r>
          </a:p>
          <a:p>
            <a:pPr algn="ctr"/>
            <a:r>
              <a:rPr lang="en-US" sz="4800" dirty="0" smtClean="0"/>
              <a:t>+ </a:t>
            </a:r>
            <a:r>
              <a:rPr lang="en-US" sz="4800" dirty="0" err="1" smtClean="0"/>
              <a:t>infinitif</a:t>
            </a:r>
            <a:endParaRPr lang="en-US" sz="4800" dirty="0" smtClean="0"/>
          </a:p>
        </p:txBody>
      </p:sp>
      <p:pic>
        <p:nvPicPr>
          <p:cNvPr id="22530" name="Picture 2" descr="you shoul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71800" y="2057400"/>
            <a:ext cx="2634343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Reproaching someone: You shouldn’t…    </a:t>
            </a:r>
            <a:r>
              <a:rPr lang="en-US" dirty="0" smtClean="0"/>
              <a:t>(informal)</a:t>
            </a:r>
            <a:endParaRPr lang="en-US" dirty="0" smtClean="0"/>
          </a:p>
        </p:txBody>
      </p:sp>
      <p:sp>
        <p:nvSpPr>
          <p:cNvPr id="5" name="TextBox 4"/>
          <p:cNvSpPr txBox="1"/>
          <p:nvPr/>
        </p:nvSpPr>
        <p:spPr>
          <a:xfrm>
            <a:off x="2514600" y="5029200"/>
            <a:ext cx="6096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 err="1" smtClean="0"/>
              <a:t>Tu</a:t>
            </a:r>
            <a:r>
              <a:rPr lang="en-US" sz="4800" dirty="0" smtClean="0"/>
              <a:t> ne </a:t>
            </a:r>
            <a:r>
              <a:rPr lang="en-US" sz="4800" dirty="0" err="1" smtClean="0"/>
              <a:t>devrais</a:t>
            </a:r>
            <a:r>
              <a:rPr lang="en-US" sz="4800" dirty="0" smtClean="0"/>
              <a:t> pas </a:t>
            </a:r>
          </a:p>
          <a:p>
            <a:pPr algn="ctr"/>
            <a:r>
              <a:rPr lang="en-US" sz="4800" dirty="0" smtClean="0"/>
              <a:t>+ </a:t>
            </a:r>
            <a:r>
              <a:rPr lang="en-US" sz="4800" dirty="0" err="1" smtClean="0"/>
              <a:t>infinitif</a:t>
            </a:r>
            <a:endParaRPr lang="en-US" sz="4800" dirty="0" smtClean="0"/>
          </a:p>
        </p:txBody>
      </p:sp>
      <p:pic>
        <p:nvPicPr>
          <p:cNvPr id="22530" name="Picture 2" descr="you shoul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71800" y="2057400"/>
            <a:ext cx="2634343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Reproaching someone: </a:t>
            </a:r>
            <a:br>
              <a:rPr lang="en-US" dirty="0" smtClean="0"/>
            </a:br>
            <a:r>
              <a:rPr lang="en-US" dirty="0" smtClean="0"/>
              <a:t>You are wrong to…</a:t>
            </a:r>
            <a:endParaRPr lang="en-US" dirty="0" smtClean="0"/>
          </a:p>
        </p:txBody>
      </p:sp>
      <p:sp>
        <p:nvSpPr>
          <p:cNvPr id="5" name="TextBox 4"/>
          <p:cNvSpPr txBox="1"/>
          <p:nvPr/>
        </p:nvSpPr>
        <p:spPr>
          <a:xfrm>
            <a:off x="228600" y="5105400"/>
            <a:ext cx="85344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 err="1" smtClean="0"/>
              <a:t>Tu</a:t>
            </a:r>
            <a:r>
              <a:rPr lang="en-US" sz="4800" dirty="0" smtClean="0"/>
              <a:t> as tort de + </a:t>
            </a:r>
            <a:r>
              <a:rPr lang="en-US" sz="4800" dirty="0" err="1" smtClean="0"/>
              <a:t>infinitif</a:t>
            </a:r>
            <a:endParaRPr lang="en-US" sz="4800" dirty="0" smtClean="0"/>
          </a:p>
          <a:p>
            <a:pPr algn="ctr"/>
            <a:r>
              <a:rPr lang="en-US" sz="4800" dirty="0" err="1" smtClean="0"/>
              <a:t>Vous</a:t>
            </a:r>
            <a:r>
              <a:rPr lang="en-US" sz="4800" dirty="0" smtClean="0"/>
              <a:t> </a:t>
            </a:r>
            <a:r>
              <a:rPr lang="en-US" sz="4800" dirty="0" err="1" smtClean="0"/>
              <a:t>avez</a:t>
            </a:r>
            <a:r>
              <a:rPr lang="en-US" sz="4800" dirty="0" smtClean="0"/>
              <a:t> tort de + </a:t>
            </a:r>
            <a:r>
              <a:rPr lang="en-US" sz="4800" dirty="0" err="1" smtClean="0"/>
              <a:t>infinitif</a:t>
            </a:r>
            <a:endParaRPr lang="en-US" sz="4800" dirty="0" smtClean="0"/>
          </a:p>
          <a:p>
            <a:pPr algn="ctr"/>
            <a:endParaRPr lang="en-US" sz="4800" dirty="0" smtClean="0"/>
          </a:p>
        </p:txBody>
      </p:sp>
      <p:pic>
        <p:nvPicPr>
          <p:cNvPr id="23554" name="Picture 2" descr="wro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62200" y="1828800"/>
            <a:ext cx="4247816" cy="31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Reproaching someone: </a:t>
            </a:r>
            <a:br>
              <a:rPr lang="en-US" dirty="0" smtClean="0"/>
            </a:br>
            <a:r>
              <a:rPr lang="en-US" dirty="0" smtClean="0"/>
              <a:t>It’s not good to…</a:t>
            </a:r>
            <a:endParaRPr lang="en-US" dirty="0" smtClean="0"/>
          </a:p>
        </p:txBody>
      </p:sp>
      <p:sp>
        <p:nvSpPr>
          <p:cNvPr id="5" name="TextBox 4"/>
          <p:cNvSpPr txBox="1"/>
          <p:nvPr/>
        </p:nvSpPr>
        <p:spPr>
          <a:xfrm>
            <a:off x="228600" y="5105400"/>
            <a:ext cx="85344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 err="1" smtClean="0"/>
              <a:t>Ce</a:t>
            </a:r>
            <a:r>
              <a:rPr lang="en-US" sz="4800" dirty="0" smtClean="0"/>
              <a:t> </a:t>
            </a:r>
            <a:r>
              <a:rPr lang="en-US" sz="4800" dirty="0" err="1" smtClean="0"/>
              <a:t>n’est</a:t>
            </a:r>
            <a:r>
              <a:rPr lang="en-US" sz="4800" dirty="0" smtClean="0"/>
              <a:t> </a:t>
            </a:r>
            <a:r>
              <a:rPr lang="en-US" sz="4800" dirty="0" err="1" smtClean="0"/>
              <a:t>bien</a:t>
            </a:r>
            <a:r>
              <a:rPr lang="en-US" sz="4800" dirty="0"/>
              <a:t> </a:t>
            </a:r>
            <a:r>
              <a:rPr lang="en-US" sz="4800" dirty="0" smtClean="0"/>
              <a:t>de + </a:t>
            </a:r>
            <a:r>
              <a:rPr lang="en-US" sz="4800" dirty="0" err="1" smtClean="0"/>
              <a:t>infinitif</a:t>
            </a:r>
            <a:endParaRPr lang="en-US" sz="4800" dirty="0" smtClean="0"/>
          </a:p>
          <a:p>
            <a:pPr algn="ctr"/>
            <a:endParaRPr lang="en-US" sz="4800" dirty="0" smtClean="0"/>
          </a:p>
        </p:txBody>
      </p:sp>
      <p:pic>
        <p:nvPicPr>
          <p:cNvPr id="24578" name="Picture 2" descr="C:\Users\Phyllis\AppData\Local\Microsoft\Windows\Temporary Internet Files\Content.IE5\IAP23488\annoyed-woman-wagging-finger-778959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00399" y="2061353"/>
            <a:ext cx="2823585" cy="281544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litter"/>
          <p:cNvPicPr>
            <a:picLocks noChangeAspect="1" noChangeArrowheads="1"/>
          </p:cNvPicPr>
          <p:nvPr/>
        </p:nvPicPr>
        <p:blipFill>
          <a:blip r:embed="rId2" cstate="print"/>
          <a:srcRect l="15152"/>
          <a:stretch>
            <a:fillRect/>
          </a:stretch>
        </p:blipFill>
        <p:spPr bwMode="auto">
          <a:xfrm>
            <a:off x="1066800" y="2362200"/>
            <a:ext cx="2325022" cy="1343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Examples</a:t>
            </a:r>
            <a:endParaRPr lang="en-US" dirty="0"/>
          </a:p>
        </p:txBody>
      </p:sp>
      <p:sp>
        <p:nvSpPr>
          <p:cNvPr id="1026" name="AutoShape 2"/>
          <p:cNvSpPr>
            <a:spLocks noChangeArrowheads="1"/>
          </p:cNvSpPr>
          <p:nvPr/>
        </p:nvSpPr>
        <p:spPr bwMode="auto">
          <a:xfrm>
            <a:off x="838200" y="2057400"/>
            <a:ext cx="2511425" cy="1936750"/>
          </a:xfrm>
          <a:custGeom>
            <a:avLst/>
            <a:gdLst>
              <a:gd name="G0" fmla="+- 2700 0 0"/>
              <a:gd name="G1" fmla="*/ G0 2 1"/>
              <a:gd name="G2" fmla="+- 21600 0 G1"/>
              <a:gd name="G3" fmla="*/ G2 G2 1"/>
              <a:gd name="G4" fmla="*/ G0 G0 1"/>
              <a:gd name="G5" fmla="+- G3 0 G4"/>
              <a:gd name="G6" fmla="*/ G5 1 8"/>
              <a:gd name="G7" fmla="sqrt G6"/>
              <a:gd name="G8" fmla="*/ G4 1 8"/>
              <a:gd name="G9" fmla="sqrt G8"/>
              <a:gd name="G10" fmla="+- G7 G9 0"/>
              <a:gd name="G11" fmla="+- G7 0 G9"/>
              <a:gd name="G12" fmla="+- G10 10800 0"/>
              <a:gd name="G13" fmla="+- 10800 0 G10"/>
              <a:gd name="G14" fmla="+- G11 10800 0"/>
              <a:gd name="G15" fmla="+- 10800 0 G11"/>
              <a:gd name="G16" fmla="+- 21600 0 G0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17401" y="15493"/>
                </a:moveTo>
                <a:cubicBezTo>
                  <a:pt x="18376" y="14122"/>
                  <a:pt x="18900" y="12482"/>
                  <a:pt x="18900" y="10800"/>
                </a:cubicBezTo>
                <a:cubicBezTo>
                  <a:pt x="18900" y="6326"/>
                  <a:pt x="15273" y="2700"/>
                  <a:pt x="10800" y="2700"/>
                </a:cubicBezTo>
                <a:cubicBezTo>
                  <a:pt x="9117" y="2699"/>
                  <a:pt x="7477" y="3223"/>
                  <a:pt x="6106" y="4198"/>
                </a:cubicBezTo>
                <a:close/>
                <a:moveTo>
                  <a:pt x="4198" y="6106"/>
                </a:moveTo>
                <a:cubicBezTo>
                  <a:pt x="3223" y="7477"/>
                  <a:pt x="2700" y="9117"/>
                  <a:pt x="2700" y="10799"/>
                </a:cubicBezTo>
                <a:cubicBezTo>
                  <a:pt x="2700" y="15273"/>
                  <a:pt x="6326" y="18900"/>
                  <a:pt x="10800" y="18900"/>
                </a:cubicBezTo>
                <a:cubicBezTo>
                  <a:pt x="12482" y="18900"/>
                  <a:pt x="14122" y="18376"/>
                  <a:pt x="15493" y="17401"/>
                </a:cubicBezTo>
                <a:close/>
              </a:path>
            </a:pathLst>
          </a:custGeom>
          <a:solidFill>
            <a:srgbClr val="FF00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0" y="4572000"/>
            <a:ext cx="89916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3200" dirty="0" smtClean="0"/>
              <a:t>Il </a:t>
            </a:r>
            <a:r>
              <a:rPr lang="en-US" sz="3200" dirty="0" err="1" smtClean="0"/>
              <a:t>est</a:t>
            </a:r>
            <a:r>
              <a:rPr lang="en-US" sz="3200" dirty="0" smtClean="0"/>
              <a:t> </a:t>
            </a:r>
            <a:r>
              <a:rPr lang="en-US" sz="3200" dirty="0" err="1" smtClean="0"/>
              <a:t>interdit</a:t>
            </a:r>
            <a:r>
              <a:rPr lang="en-US" sz="3200" dirty="0" smtClean="0"/>
              <a:t> de </a:t>
            </a:r>
            <a:r>
              <a:rPr lang="en-US" sz="3200" dirty="0" err="1" smtClean="0"/>
              <a:t>jeter</a:t>
            </a:r>
            <a:r>
              <a:rPr lang="en-US" sz="3200" dirty="0" smtClean="0"/>
              <a:t> les </a:t>
            </a:r>
            <a:r>
              <a:rPr lang="en-US" sz="3200" dirty="0" err="1" smtClean="0"/>
              <a:t>ordures</a:t>
            </a:r>
            <a:r>
              <a:rPr lang="en-US" sz="3200" dirty="0" smtClean="0"/>
              <a:t> par </a:t>
            </a:r>
            <a:r>
              <a:rPr lang="en-US" sz="3200" dirty="0" err="1" smtClean="0"/>
              <a:t>terre</a:t>
            </a:r>
            <a:r>
              <a:rPr lang="en-US" sz="3200" dirty="0" smtClean="0"/>
              <a:t> </a:t>
            </a:r>
          </a:p>
          <a:p>
            <a:pPr algn="r"/>
            <a:r>
              <a:rPr lang="en-US" sz="3200" dirty="0" smtClean="0"/>
              <a:t>Interdiction de </a:t>
            </a:r>
            <a:r>
              <a:rPr lang="en-US" sz="3200" dirty="0" err="1" smtClean="0"/>
              <a:t>stationner</a:t>
            </a:r>
            <a:endParaRPr lang="en-US" sz="3200" dirty="0" smtClean="0"/>
          </a:p>
          <a:p>
            <a:pPr algn="r"/>
            <a:r>
              <a:rPr lang="en-US" sz="3200" dirty="0" err="1" smtClean="0"/>
              <a:t>Défense</a:t>
            </a:r>
            <a:r>
              <a:rPr lang="en-US" sz="3200" dirty="0" smtClean="0"/>
              <a:t> </a:t>
            </a:r>
            <a:r>
              <a:rPr lang="en-US" sz="3200" dirty="0" err="1" smtClean="0"/>
              <a:t>d’écrire</a:t>
            </a:r>
            <a:r>
              <a:rPr lang="en-US" sz="3200" dirty="0" smtClean="0"/>
              <a:t> </a:t>
            </a:r>
            <a:r>
              <a:rPr lang="en-US" sz="3200" dirty="0" err="1" smtClean="0"/>
              <a:t>sur</a:t>
            </a:r>
            <a:r>
              <a:rPr lang="en-US" sz="3200" dirty="0" smtClean="0"/>
              <a:t> les </a:t>
            </a:r>
            <a:r>
              <a:rPr lang="en-US" sz="3200" dirty="0" err="1" smtClean="0"/>
              <a:t>murs</a:t>
            </a:r>
            <a:endParaRPr lang="en-US" sz="3200" dirty="0"/>
          </a:p>
        </p:txBody>
      </p:sp>
      <p:pic>
        <p:nvPicPr>
          <p:cNvPr id="2052" name="Picture 4" descr="C:\Users\Phyllis\AppData\Local\Microsoft\Windows\Temporary Internet Files\Content.IE5\VRRKQD8U\8940170252_036b13e035_z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33800" y="2133600"/>
            <a:ext cx="1828800" cy="1828800"/>
          </a:xfrm>
          <a:prstGeom prst="rect">
            <a:avLst/>
          </a:prstGeom>
          <a:noFill/>
        </p:spPr>
      </p:pic>
      <p:pic>
        <p:nvPicPr>
          <p:cNvPr id="2053" name="Picture 5" descr="C:\Users\Phyllis\AppData\Local\Microsoft\Windows\Temporary Internet Files\Content.IE5\SZB3V0A9\5979692649_7efab7b835_z[1]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72200" y="2209800"/>
            <a:ext cx="1854200" cy="1854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Reproaching someone: </a:t>
            </a:r>
            <a:br>
              <a:rPr lang="en-US" dirty="0" smtClean="0"/>
            </a:br>
            <a:r>
              <a:rPr lang="en-US" dirty="0" smtClean="0"/>
              <a:t>You would do wel</a:t>
            </a:r>
            <a:r>
              <a:rPr lang="en-US" dirty="0" smtClean="0"/>
              <a:t>l not to</a:t>
            </a:r>
            <a:r>
              <a:rPr lang="en-US" dirty="0" smtClean="0"/>
              <a:t>…</a:t>
            </a:r>
            <a:endParaRPr lang="en-US" dirty="0" smtClean="0"/>
          </a:p>
        </p:txBody>
      </p:sp>
      <p:sp>
        <p:nvSpPr>
          <p:cNvPr id="5" name="TextBox 4"/>
          <p:cNvSpPr txBox="1"/>
          <p:nvPr/>
        </p:nvSpPr>
        <p:spPr>
          <a:xfrm>
            <a:off x="228600" y="5486400"/>
            <a:ext cx="85344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 err="1" smtClean="0"/>
              <a:t>Tu</a:t>
            </a:r>
            <a:r>
              <a:rPr lang="en-US" sz="4800" dirty="0" smtClean="0"/>
              <a:t> </a:t>
            </a:r>
            <a:r>
              <a:rPr lang="en-US" sz="4800" dirty="0" err="1" smtClean="0"/>
              <a:t>ferais</a:t>
            </a:r>
            <a:r>
              <a:rPr lang="en-US" sz="4800" dirty="0" smtClean="0"/>
              <a:t> </a:t>
            </a:r>
            <a:r>
              <a:rPr lang="en-US" sz="4800" dirty="0" err="1" smtClean="0"/>
              <a:t>bien</a:t>
            </a:r>
            <a:r>
              <a:rPr lang="en-US" sz="4800" dirty="0" smtClean="0"/>
              <a:t> de ne pas + </a:t>
            </a:r>
            <a:r>
              <a:rPr lang="en-US" sz="4800" dirty="0" err="1" smtClean="0"/>
              <a:t>infinitif</a:t>
            </a:r>
            <a:endParaRPr lang="en-US" sz="4800" dirty="0" smtClean="0"/>
          </a:p>
          <a:p>
            <a:pPr algn="ctr"/>
            <a:endParaRPr lang="en-US" sz="4800" dirty="0" smtClean="0"/>
          </a:p>
        </p:txBody>
      </p:sp>
      <p:pic>
        <p:nvPicPr>
          <p:cNvPr id="24578" name="Picture 2" descr="C:\Users\Phyllis\AppData\Local\Microsoft\Windows\Temporary Internet Files\Content.IE5\IAP23488\annoyed-woman-wagging-finger-778959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00399" y="2061353"/>
            <a:ext cx="2823585" cy="281544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Justifying your actions: </a:t>
            </a:r>
            <a:br>
              <a:rPr lang="en-US" dirty="0" smtClean="0"/>
            </a:br>
            <a:r>
              <a:rPr lang="en-US" dirty="0" smtClean="0"/>
              <a:t>Anyway I’m free, aren’t I?</a:t>
            </a:r>
            <a:endParaRPr lang="en-US" dirty="0" smtClean="0"/>
          </a:p>
        </p:txBody>
      </p:sp>
      <p:sp>
        <p:nvSpPr>
          <p:cNvPr id="5" name="TextBox 4"/>
          <p:cNvSpPr txBox="1"/>
          <p:nvPr/>
        </p:nvSpPr>
        <p:spPr>
          <a:xfrm>
            <a:off x="228600" y="5486400"/>
            <a:ext cx="85344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 smtClean="0"/>
              <a:t>Je </a:t>
            </a:r>
            <a:r>
              <a:rPr lang="en-US" sz="4800" dirty="0" err="1" smtClean="0"/>
              <a:t>suis</a:t>
            </a:r>
            <a:r>
              <a:rPr lang="en-US" sz="4800" dirty="0" smtClean="0"/>
              <a:t> </a:t>
            </a:r>
            <a:r>
              <a:rPr lang="en-US" sz="4800" dirty="0" err="1" smtClean="0"/>
              <a:t>quand</a:t>
            </a:r>
            <a:r>
              <a:rPr lang="en-US" sz="4800" dirty="0" smtClean="0"/>
              <a:t> </a:t>
            </a:r>
            <a:r>
              <a:rPr lang="en-US" sz="4800" dirty="0" err="1" smtClean="0"/>
              <a:t>même</a:t>
            </a:r>
            <a:r>
              <a:rPr lang="en-US" sz="4800" dirty="0" smtClean="0"/>
              <a:t> </a:t>
            </a:r>
            <a:r>
              <a:rPr lang="en-US" sz="4800" dirty="0" err="1" smtClean="0"/>
              <a:t>libre</a:t>
            </a:r>
            <a:r>
              <a:rPr lang="en-US" sz="4800" dirty="0" smtClean="0"/>
              <a:t>, non?</a:t>
            </a:r>
          </a:p>
          <a:p>
            <a:pPr algn="ctr"/>
            <a:endParaRPr lang="en-US" sz="4800" dirty="0" smtClean="0"/>
          </a:p>
        </p:txBody>
      </p:sp>
      <p:pic>
        <p:nvPicPr>
          <p:cNvPr id="25602" name="Picture 2" descr="statue-of-liberty"/>
          <p:cNvPicPr>
            <a:picLocks noChangeAspect="1" noChangeArrowheads="1"/>
          </p:cNvPicPr>
          <p:nvPr/>
        </p:nvPicPr>
        <p:blipFill>
          <a:blip r:embed="rId2" cstate="print"/>
          <a:srcRect b="37500"/>
          <a:stretch>
            <a:fillRect/>
          </a:stretch>
        </p:blipFill>
        <p:spPr bwMode="auto">
          <a:xfrm>
            <a:off x="3352800" y="2057400"/>
            <a:ext cx="2239010" cy="31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Justifying your actions: </a:t>
            </a:r>
            <a:br>
              <a:rPr lang="en-US" dirty="0" smtClean="0"/>
            </a:br>
            <a:r>
              <a:rPr lang="en-US" dirty="0" smtClean="0"/>
              <a:t>Everybody does the same.</a:t>
            </a:r>
            <a:endParaRPr lang="en-US" dirty="0" smtClean="0"/>
          </a:p>
        </p:txBody>
      </p:sp>
      <p:sp>
        <p:nvSpPr>
          <p:cNvPr id="5" name="TextBox 4"/>
          <p:cNvSpPr txBox="1"/>
          <p:nvPr/>
        </p:nvSpPr>
        <p:spPr>
          <a:xfrm>
            <a:off x="228600" y="4495800"/>
            <a:ext cx="85344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 smtClean="0"/>
              <a:t>Tout le monde fait </a:t>
            </a:r>
            <a:r>
              <a:rPr lang="en-US" sz="4800" dirty="0" err="1" smtClean="0"/>
              <a:t>pareil</a:t>
            </a:r>
            <a:r>
              <a:rPr lang="en-US" sz="4800" dirty="0" smtClean="0"/>
              <a:t>.</a:t>
            </a:r>
          </a:p>
          <a:p>
            <a:pPr algn="ctr"/>
            <a:endParaRPr lang="en-US" sz="4800" dirty="0" smtClean="0"/>
          </a:p>
        </p:txBody>
      </p:sp>
      <p:sp>
        <p:nvSpPr>
          <p:cNvPr id="26626" name="WordArt 2"/>
          <p:cNvSpPr>
            <a:spLocks noChangeArrowheads="1" noChangeShapeType="1" noTextEdit="1"/>
          </p:cNvSpPr>
          <p:nvPr/>
        </p:nvSpPr>
        <p:spPr bwMode="auto">
          <a:xfrm>
            <a:off x="3048000" y="2286000"/>
            <a:ext cx="3048000" cy="1676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en-US" sz="3600" kern="10" spc="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808080"/>
                </a:solidFill>
                <a:effectLst/>
                <a:latin typeface="Arial Black"/>
              </a:rPr>
              <a:t>=</a:t>
            </a:r>
            <a:endParaRPr lang="en-US" sz="3600" kern="10" spc="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808080"/>
              </a:solidFill>
              <a:effectLst/>
              <a:latin typeface="Arial Black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Justifying your actions: </a:t>
            </a:r>
            <a:br>
              <a:rPr lang="en-US" dirty="0" smtClean="0"/>
            </a:br>
            <a:r>
              <a:rPr lang="en-US" dirty="0" smtClean="0"/>
              <a:t>I’m not the only one.</a:t>
            </a:r>
            <a:endParaRPr lang="en-US" dirty="0" smtClean="0"/>
          </a:p>
        </p:txBody>
      </p:sp>
      <p:sp>
        <p:nvSpPr>
          <p:cNvPr id="5" name="TextBox 4"/>
          <p:cNvSpPr txBox="1"/>
          <p:nvPr/>
        </p:nvSpPr>
        <p:spPr>
          <a:xfrm>
            <a:off x="228600" y="5029200"/>
            <a:ext cx="85344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 smtClean="0"/>
              <a:t>Je ne </a:t>
            </a:r>
            <a:r>
              <a:rPr lang="en-US" sz="4800" dirty="0" err="1" smtClean="0"/>
              <a:t>suis</a:t>
            </a:r>
            <a:r>
              <a:rPr lang="en-US" sz="4800" dirty="0" smtClean="0"/>
              <a:t> le </a:t>
            </a:r>
            <a:r>
              <a:rPr lang="en-US" sz="4800" dirty="0" err="1" smtClean="0"/>
              <a:t>seul</a:t>
            </a:r>
            <a:r>
              <a:rPr lang="en-US" sz="4800" dirty="0" smtClean="0"/>
              <a:t> (la </a:t>
            </a:r>
            <a:r>
              <a:rPr lang="en-US" sz="4800" dirty="0" err="1" smtClean="0"/>
              <a:t>seule</a:t>
            </a:r>
            <a:r>
              <a:rPr lang="en-US" sz="4800" dirty="0" smtClean="0"/>
              <a:t>).</a:t>
            </a:r>
          </a:p>
          <a:p>
            <a:pPr algn="ctr"/>
            <a:endParaRPr lang="en-US" sz="4800" dirty="0" smtClean="0"/>
          </a:p>
        </p:txBody>
      </p:sp>
      <p:pic>
        <p:nvPicPr>
          <p:cNvPr id="27650" name="Picture 2" descr="desertisl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0" y="1828800"/>
            <a:ext cx="3058160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1" name="WordArt 3"/>
          <p:cNvSpPr>
            <a:spLocks noChangeArrowheads="1" noChangeShapeType="1" noTextEdit="1"/>
          </p:cNvSpPr>
          <p:nvPr/>
        </p:nvSpPr>
        <p:spPr bwMode="auto">
          <a:xfrm rot="16419672">
            <a:off x="3943121" y="3348194"/>
            <a:ext cx="1105359" cy="176181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en-US" sz="3600" kern="10" spc="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808080"/>
                </a:solidFill>
                <a:effectLst/>
                <a:latin typeface="Arial Black"/>
              </a:rPr>
              <a:t>X</a:t>
            </a:r>
            <a:endParaRPr lang="en-US" sz="3600" kern="10" spc="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808080"/>
              </a:solidFill>
              <a:effectLst/>
              <a:latin typeface="Arial Black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Rejecting excuses: </a:t>
            </a:r>
            <a:br>
              <a:rPr lang="en-US" dirty="0" smtClean="0"/>
            </a:br>
            <a:r>
              <a:rPr lang="en-US" dirty="0" smtClean="0"/>
              <a:t>Think about others!</a:t>
            </a:r>
            <a:endParaRPr lang="en-US" dirty="0" smtClean="0"/>
          </a:p>
        </p:txBody>
      </p:sp>
      <p:sp>
        <p:nvSpPr>
          <p:cNvPr id="5" name="TextBox 4"/>
          <p:cNvSpPr txBox="1"/>
          <p:nvPr/>
        </p:nvSpPr>
        <p:spPr>
          <a:xfrm>
            <a:off x="381000" y="5486400"/>
            <a:ext cx="8534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 err="1" smtClean="0"/>
              <a:t>Pense</a:t>
            </a:r>
            <a:r>
              <a:rPr lang="en-US" sz="4800" dirty="0" smtClean="0"/>
              <a:t> aux </a:t>
            </a:r>
            <a:r>
              <a:rPr lang="en-US" sz="4800" dirty="0" err="1" smtClean="0"/>
              <a:t>autres</a:t>
            </a:r>
            <a:r>
              <a:rPr lang="en-US" sz="4800" dirty="0" smtClean="0"/>
              <a:t>!</a:t>
            </a:r>
          </a:p>
        </p:txBody>
      </p:sp>
      <p:pic>
        <p:nvPicPr>
          <p:cNvPr id="28674" name="Picture 2" descr="think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67000" y="2133600"/>
            <a:ext cx="2065763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75" name="Cloud"/>
          <p:cNvSpPr>
            <a:spLocks noChangeAspect="1" noEditPoints="1" noChangeArrowheads="1"/>
          </p:cNvSpPr>
          <p:nvPr/>
        </p:nvSpPr>
        <p:spPr bwMode="auto">
          <a:xfrm>
            <a:off x="4876800" y="1752600"/>
            <a:ext cx="3048000" cy="3076222"/>
          </a:xfrm>
          <a:custGeom>
            <a:avLst/>
            <a:gdLst>
              <a:gd name="T0" fmla="*/ 67 w 21600"/>
              <a:gd name="T1" fmla="*/ 10800 h 21600"/>
              <a:gd name="T2" fmla="*/ 10800 w 21600"/>
              <a:gd name="T3" fmla="*/ 21577 h 21600"/>
              <a:gd name="T4" fmla="*/ 21582 w 21600"/>
              <a:gd name="T5" fmla="*/ 10800 h 21600"/>
              <a:gd name="T6" fmla="*/ 10800 w 21600"/>
              <a:gd name="T7" fmla="*/ 1235 h 21600"/>
              <a:gd name="T8" fmla="*/ 2977 w 21600"/>
              <a:gd name="T9" fmla="*/ 3262 h 21600"/>
              <a:gd name="T10" fmla="*/ 17087 w 21600"/>
              <a:gd name="T11" fmla="*/ 173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noFill/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28676" name="Picture 4" descr="friend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62600" y="2514600"/>
            <a:ext cx="1815152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Rejecting excuses: </a:t>
            </a:r>
            <a:br>
              <a:rPr lang="en-US" dirty="0" smtClean="0"/>
            </a:br>
            <a:r>
              <a:rPr lang="en-US" dirty="0" smtClean="0"/>
              <a:t>That’s not a reason!</a:t>
            </a:r>
            <a:endParaRPr lang="en-US" dirty="0" smtClean="0"/>
          </a:p>
        </p:txBody>
      </p:sp>
      <p:sp>
        <p:nvSpPr>
          <p:cNvPr id="5" name="TextBox 4"/>
          <p:cNvSpPr txBox="1"/>
          <p:nvPr/>
        </p:nvSpPr>
        <p:spPr>
          <a:xfrm>
            <a:off x="381000" y="5486400"/>
            <a:ext cx="8534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 err="1" smtClean="0"/>
              <a:t>Ce</a:t>
            </a:r>
            <a:r>
              <a:rPr lang="en-US" sz="4800" dirty="0" smtClean="0"/>
              <a:t> </a:t>
            </a:r>
            <a:r>
              <a:rPr lang="en-US" sz="4800" dirty="0" err="1" smtClean="0"/>
              <a:t>n’est</a:t>
            </a:r>
            <a:r>
              <a:rPr lang="en-US" sz="4800" dirty="0" smtClean="0"/>
              <a:t> pas </a:t>
            </a:r>
            <a:r>
              <a:rPr lang="en-US" sz="4800" dirty="0" err="1" smtClean="0"/>
              <a:t>une</a:t>
            </a:r>
            <a:r>
              <a:rPr lang="en-US" sz="4800" dirty="0" smtClean="0"/>
              <a:t> raison!</a:t>
            </a:r>
          </a:p>
        </p:txBody>
      </p:sp>
      <p:pic>
        <p:nvPicPr>
          <p:cNvPr id="29698" name="Picture 2" descr="reaso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95600" y="1981200"/>
            <a:ext cx="3352800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WordArt 3"/>
          <p:cNvSpPr>
            <a:spLocks noChangeArrowheads="1" noChangeShapeType="1" noTextEdit="1"/>
          </p:cNvSpPr>
          <p:nvPr/>
        </p:nvSpPr>
        <p:spPr bwMode="auto">
          <a:xfrm rot="16419672">
            <a:off x="5924320" y="3003498"/>
            <a:ext cx="1105359" cy="176181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en-US" sz="3600" kern="10" spc="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808080"/>
                </a:solidFill>
                <a:effectLst/>
                <a:latin typeface="Arial Black"/>
              </a:rPr>
              <a:t>X</a:t>
            </a:r>
            <a:endParaRPr lang="en-US" sz="3600" kern="10" spc="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808080"/>
              </a:solidFill>
              <a:effectLst/>
              <a:latin typeface="Arial Black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Rejecting excuses: </a:t>
            </a:r>
            <a:br>
              <a:rPr lang="en-US" dirty="0" smtClean="0"/>
            </a:br>
            <a:r>
              <a:rPr lang="en-US" dirty="0" smtClean="0"/>
              <a:t>Just because everybody does it doesn’t mean you have to do it!</a:t>
            </a:r>
            <a:endParaRPr lang="en-US" dirty="0" smtClean="0"/>
          </a:p>
        </p:txBody>
      </p:sp>
      <p:sp>
        <p:nvSpPr>
          <p:cNvPr id="5" name="TextBox 4"/>
          <p:cNvSpPr txBox="1"/>
          <p:nvPr/>
        </p:nvSpPr>
        <p:spPr>
          <a:xfrm>
            <a:off x="228600" y="4953000"/>
            <a:ext cx="85344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err="1" smtClean="0"/>
              <a:t>Ce</a:t>
            </a:r>
            <a:r>
              <a:rPr lang="en-US" sz="4000" dirty="0" smtClean="0"/>
              <a:t> </a:t>
            </a:r>
            <a:r>
              <a:rPr lang="en-US" sz="4000" dirty="0" err="1" smtClean="0"/>
              <a:t>n’est</a:t>
            </a:r>
            <a:r>
              <a:rPr lang="en-US" sz="4000" dirty="0" smtClean="0"/>
              <a:t> pas </a:t>
            </a:r>
            <a:r>
              <a:rPr lang="en-US" sz="4000" dirty="0" err="1" smtClean="0"/>
              <a:t>parce</a:t>
            </a:r>
            <a:r>
              <a:rPr lang="en-US" sz="4000" dirty="0" smtClean="0"/>
              <a:t> </a:t>
            </a:r>
            <a:r>
              <a:rPr lang="en-US" sz="4000" dirty="0" err="1" smtClean="0"/>
              <a:t>que</a:t>
            </a:r>
            <a:r>
              <a:rPr lang="en-US" sz="4000" dirty="0" smtClean="0"/>
              <a:t> tout le monde le fait </a:t>
            </a:r>
            <a:r>
              <a:rPr lang="en-US" sz="4000" dirty="0" err="1" smtClean="0"/>
              <a:t>que</a:t>
            </a:r>
            <a:r>
              <a:rPr lang="en-US" sz="4000" dirty="0" smtClean="0"/>
              <a:t> </a:t>
            </a:r>
            <a:r>
              <a:rPr lang="en-US" sz="4000" dirty="0" err="1" smtClean="0"/>
              <a:t>tu</a:t>
            </a:r>
            <a:r>
              <a:rPr lang="en-US" sz="4000" dirty="0" smtClean="0"/>
              <a:t> </a:t>
            </a:r>
            <a:r>
              <a:rPr lang="en-US" sz="4000" dirty="0" err="1" smtClean="0"/>
              <a:t>dois</a:t>
            </a:r>
            <a:r>
              <a:rPr lang="en-US" sz="4000" dirty="0" smtClean="0"/>
              <a:t> le faire!</a:t>
            </a:r>
          </a:p>
        </p:txBody>
      </p:sp>
      <p:sp>
        <p:nvSpPr>
          <p:cNvPr id="9" name="WordArt 3"/>
          <p:cNvSpPr>
            <a:spLocks noChangeArrowheads="1" noChangeShapeType="1" noTextEdit="1"/>
          </p:cNvSpPr>
          <p:nvPr/>
        </p:nvSpPr>
        <p:spPr bwMode="auto">
          <a:xfrm rot="16419672">
            <a:off x="5924320" y="3003498"/>
            <a:ext cx="1105359" cy="176181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endParaRPr lang="en-US" sz="3600" kern="10" spc="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808080"/>
              </a:solidFill>
              <a:effectLst/>
              <a:latin typeface="Arial Black"/>
            </a:endParaRPr>
          </a:p>
        </p:txBody>
      </p:sp>
      <p:pic>
        <p:nvPicPr>
          <p:cNvPr id="30722" name="Picture 2" descr="Turkey1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43200" y="1752600"/>
            <a:ext cx="3276600" cy="327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381000" y="2438400"/>
          <a:ext cx="8229600" cy="3083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71600"/>
                <a:gridCol w="2743200"/>
                <a:gridCol w="2057400"/>
                <a:gridCol w="2057400"/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3200" dirty="0" smtClean="0">
                          <a:solidFill>
                            <a:srgbClr val="FF0000"/>
                          </a:solidFill>
                        </a:rPr>
                        <a:t>Je</a:t>
                      </a:r>
                      <a:endParaRPr lang="en-US" sz="32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dirty="0" err="1" smtClean="0">
                          <a:solidFill>
                            <a:srgbClr val="FF0000"/>
                          </a:solidFill>
                        </a:rPr>
                        <a:t>Jette</a:t>
                      </a:r>
                      <a:endParaRPr lang="en-US" sz="32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dirty="0" smtClean="0"/>
                        <a:t>Nous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dirty="0" err="1" smtClean="0"/>
                        <a:t>Jetons</a:t>
                      </a:r>
                      <a:endParaRPr lang="en-US" sz="3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3200" dirty="0" err="1" smtClean="0">
                          <a:solidFill>
                            <a:srgbClr val="FF0000"/>
                          </a:solidFill>
                        </a:rPr>
                        <a:t>Tu</a:t>
                      </a:r>
                      <a:endParaRPr lang="en-US" sz="32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dirty="0" err="1" smtClean="0">
                          <a:solidFill>
                            <a:srgbClr val="FF0000"/>
                          </a:solidFill>
                        </a:rPr>
                        <a:t>Jettes</a:t>
                      </a:r>
                      <a:endParaRPr lang="en-US" sz="32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dirty="0" err="1" smtClean="0"/>
                        <a:t>Vous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dirty="0" err="1" smtClean="0"/>
                        <a:t>Jetez</a:t>
                      </a:r>
                      <a:endParaRPr lang="en-US" sz="3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3200" dirty="0" smtClean="0">
                          <a:solidFill>
                            <a:srgbClr val="FF0000"/>
                          </a:solidFill>
                        </a:rPr>
                        <a:t>Il, </a:t>
                      </a:r>
                      <a:r>
                        <a:rPr lang="en-US" sz="3200" dirty="0" err="1" smtClean="0">
                          <a:solidFill>
                            <a:srgbClr val="FF0000"/>
                          </a:solidFill>
                        </a:rPr>
                        <a:t>elle</a:t>
                      </a:r>
                      <a:r>
                        <a:rPr lang="en-US" sz="3200" dirty="0" smtClean="0">
                          <a:solidFill>
                            <a:srgbClr val="FF0000"/>
                          </a:solidFill>
                        </a:rPr>
                        <a:t>, on</a:t>
                      </a:r>
                      <a:endParaRPr lang="en-US" sz="32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dirty="0" err="1" smtClean="0">
                          <a:solidFill>
                            <a:srgbClr val="FF0000"/>
                          </a:solidFill>
                        </a:rPr>
                        <a:t>jette</a:t>
                      </a:r>
                      <a:endParaRPr lang="en-US" sz="32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dirty="0" err="1" smtClean="0">
                          <a:solidFill>
                            <a:srgbClr val="FF0000"/>
                          </a:solidFill>
                        </a:rPr>
                        <a:t>Ils</a:t>
                      </a:r>
                      <a:r>
                        <a:rPr lang="en-US" sz="3200" dirty="0" smtClean="0">
                          <a:solidFill>
                            <a:srgbClr val="FF0000"/>
                          </a:solidFill>
                        </a:rPr>
                        <a:t>, </a:t>
                      </a:r>
                      <a:r>
                        <a:rPr lang="en-US" sz="3200" dirty="0" err="1" smtClean="0">
                          <a:solidFill>
                            <a:srgbClr val="FF0000"/>
                          </a:solidFill>
                        </a:rPr>
                        <a:t>elles</a:t>
                      </a:r>
                      <a:endParaRPr lang="en-US" sz="32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dirty="0" err="1" smtClean="0">
                          <a:solidFill>
                            <a:srgbClr val="FF0000"/>
                          </a:solidFill>
                        </a:rPr>
                        <a:t>jettent</a:t>
                      </a:r>
                      <a:endParaRPr lang="en-US" sz="32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Problèmes</a:t>
            </a:r>
            <a:r>
              <a:rPr lang="en-US" dirty="0" smtClean="0"/>
              <a:t> de </a:t>
            </a:r>
            <a:r>
              <a:rPr lang="en-US" dirty="0" err="1" smtClean="0"/>
              <a:t>conjugaison</a:t>
            </a:r>
            <a:r>
              <a:rPr lang="en-US" dirty="0" smtClean="0"/>
              <a:t>:</a:t>
            </a:r>
            <a:br>
              <a:rPr lang="en-US" dirty="0" smtClean="0"/>
            </a:br>
            <a:r>
              <a:rPr lang="en-US" dirty="0" err="1" smtClean="0"/>
              <a:t>jeter</a:t>
            </a:r>
            <a:r>
              <a:rPr lang="en-US" dirty="0" smtClean="0"/>
              <a:t> au </a:t>
            </a:r>
            <a:r>
              <a:rPr lang="en-US" dirty="0" err="1" smtClean="0"/>
              <a:t>présent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381000" y="2438400"/>
          <a:ext cx="8229600" cy="3083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71600"/>
                <a:gridCol w="2743200"/>
                <a:gridCol w="1600200"/>
                <a:gridCol w="2514600"/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3200" dirty="0" smtClean="0">
                          <a:solidFill>
                            <a:schemeClr val="tx1"/>
                          </a:solidFill>
                        </a:rPr>
                        <a:t>J’</a:t>
                      </a:r>
                      <a:endParaRPr lang="en-US" sz="3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dirty="0" err="1" smtClean="0">
                          <a:solidFill>
                            <a:schemeClr val="tx1"/>
                          </a:solidFill>
                        </a:rPr>
                        <a:t>éteins</a:t>
                      </a:r>
                      <a:endParaRPr lang="en-US" sz="3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dirty="0" smtClean="0">
                          <a:solidFill>
                            <a:schemeClr val="tx1"/>
                          </a:solidFill>
                        </a:rPr>
                        <a:t>Nous</a:t>
                      </a:r>
                      <a:endParaRPr lang="en-US" sz="3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dirty="0" err="1" smtClean="0">
                          <a:solidFill>
                            <a:schemeClr val="tx1"/>
                          </a:solidFill>
                        </a:rPr>
                        <a:t>éteignons</a:t>
                      </a:r>
                      <a:endParaRPr lang="en-US" sz="3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3200" dirty="0" err="1" smtClean="0">
                          <a:solidFill>
                            <a:schemeClr val="tx1"/>
                          </a:solidFill>
                        </a:rPr>
                        <a:t>Tu</a:t>
                      </a:r>
                      <a:endParaRPr lang="en-US" sz="3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dirty="0" err="1" smtClean="0">
                          <a:solidFill>
                            <a:schemeClr val="tx1"/>
                          </a:solidFill>
                        </a:rPr>
                        <a:t>éteins</a:t>
                      </a:r>
                      <a:endParaRPr lang="en-US" sz="3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dirty="0" err="1" smtClean="0">
                          <a:solidFill>
                            <a:schemeClr val="tx1"/>
                          </a:solidFill>
                        </a:rPr>
                        <a:t>Vous</a:t>
                      </a:r>
                      <a:endParaRPr lang="en-US" sz="3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dirty="0" err="1" smtClean="0">
                          <a:solidFill>
                            <a:schemeClr val="tx1"/>
                          </a:solidFill>
                        </a:rPr>
                        <a:t>éteignez</a:t>
                      </a:r>
                      <a:endParaRPr lang="en-US" sz="3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3200" dirty="0" smtClean="0">
                          <a:solidFill>
                            <a:schemeClr val="tx1"/>
                          </a:solidFill>
                        </a:rPr>
                        <a:t>Il, </a:t>
                      </a:r>
                      <a:r>
                        <a:rPr lang="en-US" sz="3200" dirty="0" err="1" smtClean="0">
                          <a:solidFill>
                            <a:schemeClr val="tx1"/>
                          </a:solidFill>
                        </a:rPr>
                        <a:t>elle</a:t>
                      </a:r>
                      <a:r>
                        <a:rPr lang="en-US" sz="3200" dirty="0" smtClean="0">
                          <a:solidFill>
                            <a:schemeClr val="tx1"/>
                          </a:solidFill>
                        </a:rPr>
                        <a:t>, on</a:t>
                      </a:r>
                      <a:endParaRPr lang="en-US" sz="3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dirty="0" err="1" smtClean="0">
                          <a:solidFill>
                            <a:schemeClr val="tx1"/>
                          </a:solidFill>
                        </a:rPr>
                        <a:t>éteint</a:t>
                      </a:r>
                      <a:endParaRPr lang="en-US" sz="3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dirty="0" err="1" smtClean="0">
                          <a:solidFill>
                            <a:schemeClr val="tx1"/>
                          </a:solidFill>
                        </a:rPr>
                        <a:t>Ils</a:t>
                      </a:r>
                      <a:r>
                        <a:rPr lang="en-US" sz="3200" dirty="0" smtClean="0">
                          <a:solidFill>
                            <a:schemeClr val="tx1"/>
                          </a:solidFill>
                        </a:rPr>
                        <a:t>, </a:t>
                      </a:r>
                      <a:r>
                        <a:rPr lang="en-US" sz="3200" dirty="0" err="1" smtClean="0">
                          <a:solidFill>
                            <a:schemeClr val="tx1"/>
                          </a:solidFill>
                        </a:rPr>
                        <a:t>elles</a:t>
                      </a:r>
                      <a:endParaRPr lang="en-US" sz="3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dirty="0" err="1" smtClean="0">
                          <a:solidFill>
                            <a:schemeClr val="tx1"/>
                          </a:solidFill>
                        </a:rPr>
                        <a:t>éteignent</a:t>
                      </a:r>
                      <a:endParaRPr lang="en-US" sz="3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Problèmes</a:t>
            </a:r>
            <a:r>
              <a:rPr lang="en-US" dirty="0" smtClean="0"/>
              <a:t> de </a:t>
            </a:r>
            <a:r>
              <a:rPr lang="en-US" dirty="0" err="1" smtClean="0"/>
              <a:t>conjugaison</a:t>
            </a:r>
            <a:r>
              <a:rPr lang="en-US" dirty="0" smtClean="0"/>
              <a:t>:</a:t>
            </a:r>
            <a:br>
              <a:rPr lang="en-US" dirty="0" smtClean="0"/>
            </a:br>
            <a:r>
              <a:rPr lang="en-US" dirty="0" err="1" smtClean="0"/>
              <a:t>éteindre</a:t>
            </a:r>
            <a:r>
              <a:rPr lang="en-US" dirty="0" smtClean="0"/>
              <a:t> au </a:t>
            </a:r>
            <a:r>
              <a:rPr lang="en-US" dirty="0" err="1" smtClean="0"/>
              <a:t>présent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FIN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Forbidding: there are 2 ways to forbid someone from not doing an activity</a:t>
            </a:r>
            <a:endParaRPr lang="en-US" dirty="0"/>
          </a:p>
        </p:txBody>
      </p:sp>
      <p:sp>
        <p:nvSpPr>
          <p:cNvPr id="1026" name="AutoShape 2"/>
          <p:cNvSpPr>
            <a:spLocks noChangeArrowheads="1"/>
          </p:cNvSpPr>
          <p:nvPr/>
        </p:nvSpPr>
        <p:spPr bwMode="auto">
          <a:xfrm>
            <a:off x="2971800" y="1600200"/>
            <a:ext cx="2816225" cy="2546350"/>
          </a:xfrm>
          <a:custGeom>
            <a:avLst/>
            <a:gdLst>
              <a:gd name="G0" fmla="+- 2700 0 0"/>
              <a:gd name="G1" fmla="*/ G0 2 1"/>
              <a:gd name="G2" fmla="+- 21600 0 G1"/>
              <a:gd name="G3" fmla="*/ G2 G2 1"/>
              <a:gd name="G4" fmla="*/ G0 G0 1"/>
              <a:gd name="G5" fmla="+- G3 0 G4"/>
              <a:gd name="G6" fmla="*/ G5 1 8"/>
              <a:gd name="G7" fmla="sqrt G6"/>
              <a:gd name="G8" fmla="*/ G4 1 8"/>
              <a:gd name="G9" fmla="sqrt G8"/>
              <a:gd name="G10" fmla="+- G7 G9 0"/>
              <a:gd name="G11" fmla="+- G7 0 G9"/>
              <a:gd name="G12" fmla="+- G10 10800 0"/>
              <a:gd name="G13" fmla="+- 10800 0 G10"/>
              <a:gd name="G14" fmla="+- G11 10800 0"/>
              <a:gd name="G15" fmla="+- 10800 0 G11"/>
              <a:gd name="G16" fmla="+- 21600 0 G0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17401" y="15493"/>
                </a:moveTo>
                <a:cubicBezTo>
                  <a:pt x="18376" y="14122"/>
                  <a:pt x="18900" y="12482"/>
                  <a:pt x="18900" y="10800"/>
                </a:cubicBezTo>
                <a:cubicBezTo>
                  <a:pt x="18900" y="6326"/>
                  <a:pt x="15273" y="2700"/>
                  <a:pt x="10800" y="2700"/>
                </a:cubicBezTo>
                <a:cubicBezTo>
                  <a:pt x="9117" y="2699"/>
                  <a:pt x="7477" y="3223"/>
                  <a:pt x="6106" y="4198"/>
                </a:cubicBezTo>
                <a:close/>
                <a:moveTo>
                  <a:pt x="4198" y="6106"/>
                </a:moveTo>
                <a:cubicBezTo>
                  <a:pt x="3223" y="7477"/>
                  <a:pt x="2700" y="9117"/>
                  <a:pt x="2700" y="10799"/>
                </a:cubicBezTo>
                <a:cubicBezTo>
                  <a:pt x="2700" y="15273"/>
                  <a:pt x="6326" y="18900"/>
                  <a:pt x="10800" y="18900"/>
                </a:cubicBezTo>
                <a:cubicBezTo>
                  <a:pt x="12482" y="18900"/>
                  <a:pt x="14122" y="18376"/>
                  <a:pt x="15493" y="17401"/>
                </a:cubicBezTo>
                <a:close/>
              </a:path>
            </a:pathLst>
          </a:custGeom>
          <a:solidFill>
            <a:srgbClr val="FF00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1600200" y="4572000"/>
            <a:ext cx="60960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err="1" smtClean="0"/>
              <a:t>Veuillez</a:t>
            </a:r>
            <a:r>
              <a:rPr lang="en-US" sz="3200" dirty="0" smtClean="0"/>
              <a:t> ne pas+ </a:t>
            </a:r>
            <a:r>
              <a:rPr lang="en-US" sz="3200" dirty="0" err="1" smtClean="0"/>
              <a:t>infintif</a:t>
            </a:r>
            <a:endParaRPr lang="en-US" sz="3200" dirty="0" smtClean="0"/>
          </a:p>
          <a:p>
            <a:pPr algn="ctr"/>
            <a:r>
              <a:rPr lang="en-US" sz="3200" dirty="0" err="1" smtClean="0"/>
              <a:t>Prière</a:t>
            </a:r>
            <a:r>
              <a:rPr lang="en-US" sz="3200" dirty="0" smtClean="0"/>
              <a:t> de ne pas + </a:t>
            </a:r>
            <a:r>
              <a:rPr lang="en-US" sz="3200" dirty="0" err="1" smtClean="0"/>
              <a:t>infinitif</a:t>
            </a:r>
            <a:endParaRPr lang="en-US" sz="32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7" name="Picture 5" descr="C:\Users\Phyllis\AppData\Local\Microsoft\Windows\Temporary Internet Files\Content.IE5\FLO0AULZ\53121920_5246733fbc_z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9200" y="1371600"/>
            <a:ext cx="2400300" cy="32004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Examples</a:t>
            </a:r>
            <a:endParaRPr lang="en-US" dirty="0"/>
          </a:p>
        </p:txBody>
      </p:sp>
      <p:sp>
        <p:nvSpPr>
          <p:cNvPr id="1026" name="AutoShape 2"/>
          <p:cNvSpPr>
            <a:spLocks noChangeArrowheads="1"/>
          </p:cNvSpPr>
          <p:nvPr/>
        </p:nvSpPr>
        <p:spPr bwMode="auto">
          <a:xfrm>
            <a:off x="990600" y="1143000"/>
            <a:ext cx="2816225" cy="2546350"/>
          </a:xfrm>
          <a:custGeom>
            <a:avLst/>
            <a:gdLst>
              <a:gd name="G0" fmla="+- 2700 0 0"/>
              <a:gd name="G1" fmla="*/ G0 2 1"/>
              <a:gd name="G2" fmla="+- 21600 0 G1"/>
              <a:gd name="G3" fmla="*/ G2 G2 1"/>
              <a:gd name="G4" fmla="*/ G0 G0 1"/>
              <a:gd name="G5" fmla="+- G3 0 G4"/>
              <a:gd name="G6" fmla="*/ G5 1 8"/>
              <a:gd name="G7" fmla="sqrt G6"/>
              <a:gd name="G8" fmla="*/ G4 1 8"/>
              <a:gd name="G9" fmla="sqrt G8"/>
              <a:gd name="G10" fmla="+- G7 G9 0"/>
              <a:gd name="G11" fmla="+- G7 0 G9"/>
              <a:gd name="G12" fmla="+- G10 10800 0"/>
              <a:gd name="G13" fmla="+- 10800 0 G10"/>
              <a:gd name="G14" fmla="+- G11 10800 0"/>
              <a:gd name="G15" fmla="+- 10800 0 G11"/>
              <a:gd name="G16" fmla="+- 21600 0 G0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17401" y="15493"/>
                </a:moveTo>
                <a:cubicBezTo>
                  <a:pt x="18376" y="14122"/>
                  <a:pt x="18900" y="12482"/>
                  <a:pt x="18900" y="10800"/>
                </a:cubicBezTo>
                <a:cubicBezTo>
                  <a:pt x="18900" y="6326"/>
                  <a:pt x="15273" y="2700"/>
                  <a:pt x="10800" y="2700"/>
                </a:cubicBezTo>
                <a:cubicBezTo>
                  <a:pt x="9117" y="2699"/>
                  <a:pt x="7477" y="3223"/>
                  <a:pt x="6106" y="4198"/>
                </a:cubicBezTo>
                <a:close/>
                <a:moveTo>
                  <a:pt x="4198" y="6106"/>
                </a:moveTo>
                <a:cubicBezTo>
                  <a:pt x="3223" y="7477"/>
                  <a:pt x="2700" y="9117"/>
                  <a:pt x="2700" y="10799"/>
                </a:cubicBezTo>
                <a:cubicBezTo>
                  <a:pt x="2700" y="15273"/>
                  <a:pt x="6326" y="18900"/>
                  <a:pt x="10800" y="18900"/>
                </a:cubicBezTo>
                <a:cubicBezTo>
                  <a:pt x="12482" y="18900"/>
                  <a:pt x="14122" y="18376"/>
                  <a:pt x="15493" y="17401"/>
                </a:cubicBezTo>
                <a:close/>
              </a:path>
            </a:pathLst>
          </a:custGeom>
          <a:solidFill>
            <a:srgbClr val="FF00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990600" y="5410200"/>
            <a:ext cx="79248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3200" dirty="0" err="1" smtClean="0"/>
              <a:t>Veuillez</a:t>
            </a:r>
            <a:r>
              <a:rPr lang="en-US" sz="3200" dirty="0" smtClean="0"/>
              <a:t> ne pas marcher </a:t>
            </a:r>
            <a:r>
              <a:rPr lang="en-US" sz="3200" dirty="0" err="1" smtClean="0"/>
              <a:t>sur</a:t>
            </a:r>
            <a:r>
              <a:rPr lang="en-US" sz="3200" dirty="0" smtClean="0"/>
              <a:t> la </a:t>
            </a:r>
            <a:r>
              <a:rPr lang="en-US" sz="3200" dirty="0" err="1" smtClean="0"/>
              <a:t>pelouse</a:t>
            </a:r>
            <a:endParaRPr lang="en-US" sz="3200" dirty="0" smtClean="0"/>
          </a:p>
          <a:p>
            <a:pPr algn="r"/>
            <a:r>
              <a:rPr lang="en-US" sz="3200" dirty="0" err="1" smtClean="0"/>
              <a:t>Prière</a:t>
            </a:r>
            <a:r>
              <a:rPr lang="en-US" sz="3200" dirty="0" smtClean="0"/>
              <a:t> de ne pas </a:t>
            </a:r>
            <a:r>
              <a:rPr lang="en-US" sz="3200" dirty="0" err="1" smtClean="0"/>
              <a:t>fumer</a:t>
            </a:r>
            <a:endParaRPr lang="en-US" sz="3200" dirty="0" smtClean="0"/>
          </a:p>
        </p:txBody>
      </p:sp>
      <p:pic>
        <p:nvPicPr>
          <p:cNvPr id="3078" name="Picture 6" descr="smokers2"/>
          <p:cNvPicPr>
            <a:picLocks noChangeAspect="1" noChangeArrowheads="1"/>
          </p:cNvPicPr>
          <p:nvPr/>
        </p:nvPicPr>
        <p:blipFill>
          <a:blip r:embed="rId3" cstate="print"/>
          <a:srcRect t="13252" b="15663"/>
          <a:stretch>
            <a:fillRect/>
          </a:stretch>
        </p:blipFill>
        <p:spPr bwMode="auto">
          <a:xfrm>
            <a:off x="4572000" y="1828800"/>
            <a:ext cx="3727342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AutoShape 2"/>
          <p:cNvSpPr>
            <a:spLocks noChangeArrowheads="1"/>
          </p:cNvSpPr>
          <p:nvPr/>
        </p:nvSpPr>
        <p:spPr bwMode="auto">
          <a:xfrm>
            <a:off x="5257800" y="1066800"/>
            <a:ext cx="2816225" cy="2546350"/>
          </a:xfrm>
          <a:custGeom>
            <a:avLst/>
            <a:gdLst>
              <a:gd name="G0" fmla="+- 2700 0 0"/>
              <a:gd name="G1" fmla="*/ G0 2 1"/>
              <a:gd name="G2" fmla="+- 21600 0 G1"/>
              <a:gd name="G3" fmla="*/ G2 G2 1"/>
              <a:gd name="G4" fmla="*/ G0 G0 1"/>
              <a:gd name="G5" fmla="+- G3 0 G4"/>
              <a:gd name="G6" fmla="*/ G5 1 8"/>
              <a:gd name="G7" fmla="sqrt G6"/>
              <a:gd name="G8" fmla="*/ G4 1 8"/>
              <a:gd name="G9" fmla="sqrt G8"/>
              <a:gd name="G10" fmla="+- G7 G9 0"/>
              <a:gd name="G11" fmla="+- G7 0 G9"/>
              <a:gd name="G12" fmla="+- G10 10800 0"/>
              <a:gd name="G13" fmla="+- 10800 0 G10"/>
              <a:gd name="G14" fmla="+- G11 10800 0"/>
              <a:gd name="G15" fmla="+- 10800 0 G11"/>
              <a:gd name="G16" fmla="+- 21600 0 G0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17401" y="15493"/>
                </a:moveTo>
                <a:cubicBezTo>
                  <a:pt x="18376" y="14122"/>
                  <a:pt x="18900" y="12482"/>
                  <a:pt x="18900" y="10800"/>
                </a:cubicBezTo>
                <a:cubicBezTo>
                  <a:pt x="18900" y="6326"/>
                  <a:pt x="15273" y="2700"/>
                  <a:pt x="10800" y="2700"/>
                </a:cubicBezTo>
                <a:cubicBezTo>
                  <a:pt x="9117" y="2699"/>
                  <a:pt x="7477" y="3223"/>
                  <a:pt x="6106" y="4198"/>
                </a:cubicBezTo>
                <a:close/>
                <a:moveTo>
                  <a:pt x="4198" y="6106"/>
                </a:moveTo>
                <a:cubicBezTo>
                  <a:pt x="3223" y="7477"/>
                  <a:pt x="2700" y="9117"/>
                  <a:pt x="2700" y="10799"/>
                </a:cubicBezTo>
                <a:cubicBezTo>
                  <a:pt x="2700" y="15273"/>
                  <a:pt x="6326" y="18900"/>
                  <a:pt x="10800" y="18900"/>
                </a:cubicBezTo>
                <a:cubicBezTo>
                  <a:pt x="12482" y="18900"/>
                  <a:pt x="14122" y="18376"/>
                  <a:pt x="15493" y="17401"/>
                </a:cubicBezTo>
                <a:close/>
              </a:path>
            </a:pathLst>
          </a:custGeom>
          <a:solidFill>
            <a:srgbClr val="FF00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7" name="Picture 5" descr="C:\Users\Phyllis\AppData\Local\Microsoft\Windows\Temporary Internet Files\Content.IE5\FLO0AULZ\53121920_5246733fbc_z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9200" y="1371600"/>
            <a:ext cx="2400300" cy="32004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Negatives with an infinitive</a:t>
            </a:r>
            <a:endParaRPr lang="en-US" dirty="0"/>
          </a:p>
        </p:txBody>
      </p:sp>
      <p:sp>
        <p:nvSpPr>
          <p:cNvPr id="1026" name="AutoShape 2"/>
          <p:cNvSpPr>
            <a:spLocks noChangeArrowheads="1"/>
          </p:cNvSpPr>
          <p:nvPr/>
        </p:nvSpPr>
        <p:spPr bwMode="auto">
          <a:xfrm>
            <a:off x="990600" y="1143000"/>
            <a:ext cx="2816225" cy="2546350"/>
          </a:xfrm>
          <a:custGeom>
            <a:avLst/>
            <a:gdLst>
              <a:gd name="G0" fmla="+- 2700 0 0"/>
              <a:gd name="G1" fmla="*/ G0 2 1"/>
              <a:gd name="G2" fmla="+- 21600 0 G1"/>
              <a:gd name="G3" fmla="*/ G2 G2 1"/>
              <a:gd name="G4" fmla="*/ G0 G0 1"/>
              <a:gd name="G5" fmla="+- G3 0 G4"/>
              <a:gd name="G6" fmla="*/ G5 1 8"/>
              <a:gd name="G7" fmla="sqrt G6"/>
              <a:gd name="G8" fmla="*/ G4 1 8"/>
              <a:gd name="G9" fmla="sqrt G8"/>
              <a:gd name="G10" fmla="+- G7 G9 0"/>
              <a:gd name="G11" fmla="+- G7 0 G9"/>
              <a:gd name="G12" fmla="+- G10 10800 0"/>
              <a:gd name="G13" fmla="+- 10800 0 G10"/>
              <a:gd name="G14" fmla="+- G11 10800 0"/>
              <a:gd name="G15" fmla="+- 10800 0 G11"/>
              <a:gd name="G16" fmla="+- 21600 0 G0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17401" y="15493"/>
                </a:moveTo>
                <a:cubicBezTo>
                  <a:pt x="18376" y="14122"/>
                  <a:pt x="18900" y="12482"/>
                  <a:pt x="18900" y="10800"/>
                </a:cubicBezTo>
                <a:cubicBezTo>
                  <a:pt x="18900" y="6326"/>
                  <a:pt x="15273" y="2700"/>
                  <a:pt x="10800" y="2700"/>
                </a:cubicBezTo>
                <a:cubicBezTo>
                  <a:pt x="9117" y="2699"/>
                  <a:pt x="7477" y="3223"/>
                  <a:pt x="6106" y="4198"/>
                </a:cubicBezTo>
                <a:close/>
                <a:moveTo>
                  <a:pt x="4198" y="6106"/>
                </a:moveTo>
                <a:cubicBezTo>
                  <a:pt x="3223" y="7477"/>
                  <a:pt x="2700" y="9117"/>
                  <a:pt x="2700" y="10799"/>
                </a:cubicBezTo>
                <a:cubicBezTo>
                  <a:pt x="2700" y="15273"/>
                  <a:pt x="6326" y="18900"/>
                  <a:pt x="10800" y="18900"/>
                </a:cubicBezTo>
                <a:cubicBezTo>
                  <a:pt x="12482" y="18900"/>
                  <a:pt x="14122" y="18376"/>
                  <a:pt x="15493" y="17401"/>
                </a:cubicBezTo>
                <a:close/>
              </a:path>
            </a:pathLst>
          </a:custGeom>
          <a:solidFill>
            <a:srgbClr val="FF00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1066800" y="5105400"/>
            <a:ext cx="80772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3200" dirty="0" err="1" smtClean="0"/>
              <a:t>Veuillez</a:t>
            </a:r>
            <a:r>
              <a:rPr lang="en-US" sz="3200" dirty="0" smtClean="0"/>
              <a:t> ne pas marcher </a:t>
            </a:r>
            <a:r>
              <a:rPr lang="en-US" sz="3200" dirty="0" err="1" smtClean="0"/>
              <a:t>sur</a:t>
            </a:r>
            <a:r>
              <a:rPr lang="en-US" sz="3200" dirty="0" smtClean="0"/>
              <a:t> la </a:t>
            </a:r>
            <a:r>
              <a:rPr lang="en-US" sz="3200" dirty="0" err="1" smtClean="0"/>
              <a:t>pelouse</a:t>
            </a:r>
            <a:endParaRPr lang="en-US" sz="3200" dirty="0" smtClean="0"/>
          </a:p>
          <a:p>
            <a:pPr algn="r"/>
            <a:r>
              <a:rPr lang="en-US" sz="3200" dirty="0" err="1" smtClean="0"/>
              <a:t>Prière</a:t>
            </a:r>
            <a:r>
              <a:rPr lang="en-US" sz="3200" dirty="0" smtClean="0"/>
              <a:t> de ne pas </a:t>
            </a:r>
            <a:r>
              <a:rPr lang="en-US" sz="3200" dirty="0" err="1" smtClean="0"/>
              <a:t>fumer</a:t>
            </a:r>
            <a:endParaRPr lang="en-US" sz="3200" dirty="0" smtClean="0"/>
          </a:p>
        </p:txBody>
      </p:sp>
      <p:pic>
        <p:nvPicPr>
          <p:cNvPr id="3078" name="Picture 6" descr="smokers2"/>
          <p:cNvPicPr>
            <a:picLocks noChangeAspect="1" noChangeArrowheads="1"/>
          </p:cNvPicPr>
          <p:nvPr/>
        </p:nvPicPr>
        <p:blipFill>
          <a:blip r:embed="rId3" cstate="print"/>
          <a:srcRect t="13252" b="15663"/>
          <a:stretch>
            <a:fillRect/>
          </a:stretch>
        </p:blipFill>
        <p:spPr bwMode="auto">
          <a:xfrm>
            <a:off x="4572000" y="1828800"/>
            <a:ext cx="3727342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AutoShape 2"/>
          <p:cNvSpPr>
            <a:spLocks noChangeArrowheads="1"/>
          </p:cNvSpPr>
          <p:nvPr/>
        </p:nvSpPr>
        <p:spPr bwMode="auto">
          <a:xfrm>
            <a:off x="5257800" y="1066800"/>
            <a:ext cx="2816225" cy="2546350"/>
          </a:xfrm>
          <a:custGeom>
            <a:avLst/>
            <a:gdLst>
              <a:gd name="G0" fmla="+- 2700 0 0"/>
              <a:gd name="G1" fmla="*/ G0 2 1"/>
              <a:gd name="G2" fmla="+- 21600 0 G1"/>
              <a:gd name="G3" fmla="*/ G2 G2 1"/>
              <a:gd name="G4" fmla="*/ G0 G0 1"/>
              <a:gd name="G5" fmla="+- G3 0 G4"/>
              <a:gd name="G6" fmla="*/ G5 1 8"/>
              <a:gd name="G7" fmla="sqrt G6"/>
              <a:gd name="G8" fmla="*/ G4 1 8"/>
              <a:gd name="G9" fmla="sqrt G8"/>
              <a:gd name="G10" fmla="+- G7 G9 0"/>
              <a:gd name="G11" fmla="+- G7 0 G9"/>
              <a:gd name="G12" fmla="+- G10 10800 0"/>
              <a:gd name="G13" fmla="+- 10800 0 G10"/>
              <a:gd name="G14" fmla="+- G11 10800 0"/>
              <a:gd name="G15" fmla="+- 10800 0 G11"/>
              <a:gd name="G16" fmla="+- 21600 0 G0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17401" y="15493"/>
                </a:moveTo>
                <a:cubicBezTo>
                  <a:pt x="18376" y="14122"/>
                  <a:pt x="18900" y="12482"/>
                  <a:pt x="18900" y="10800"/>
                </a:cubicBezTo>
                <a:cubicBezTo>
                  <a:pt x="18900" y="6326"/>
                  <a:pt x="15273" y="2700"/>
                  <a:pt x="10800" y="2700"/>
                </a:cubicBezTo>
                <a:cubicBezTo>
                  <a:pt x="9117" y="2699"/>
                  <a:pt x="7477" y="3223"/>
                  <a:pt x="6106" y="4198"/>
                </a:cubicBezTo>
                <a:close/>
                <a:moveTo>
                  <a:pt x="4198" y="6106"/>
                </a:moveTo>
                <a:cubicBezTo>
                  <a:pt x="3223" y="7477"/>
                  <a:pt x="2700" y="9117"/>
                  <a:pt x="2700" y="10799"/>
                </a:cubicBezTo>
                <a:cubicBezTo>
                  <a:pt x="2700" y="15273"/>
                  <a:pt x="6326" y="18900"/>
                  <a:pt x="10800" y="18900"/>
                </a:cubicBezTo>
                <a:cubicBezTo>
                  <a:pt x="12482" y="18900"/>
                  <a:pt x="14122" y="18376"/>
                  <a:pt x="15493" y="17401"/>
                </a:cubicBezTo>
                <a:close/>
              </a:path>
            </a:pathLst>
          </a:custGeom>
          <a:solidFill>
            <a:srgbClr val="FF00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Activities you might want to forbid</a:t>
            </a:r>
            <a:endParaRPr lang="en-US" dirty="0"/>
          </a:p>
        </p:txBody>
      </p:sp>
      <p:sp>
        <p:nvSpPr>
          <p:cNvPr id="1026" name="AutoShape 2"/>
          <p:cNvSpPr>
            <a:spLocks noChangeArrowheads="1"/>
          </p:cNvSpPr>
          <p:nvPr/>
        </p:nvSpPr>
        <p:spPr bwMode="auto">
          <a:xfrm>
            <a:off x="2971800" y="1600200"/>
            <a:ext cx="2816225" cy="2546350"/>
          </a:xfrm>
          <a:custGeom>
            <a:avLst/>
            <a:gdLst>
              <a:gd name="G0" fmla="+- 2700 0 0"/>
              <a:gd name="G1" fmla="*/ G0 2 1"/>
              <a:gd name="G2" fmla="+- 21600 0 G1"/>
              <a:gd name="G3" fmla="*/ G2 G2 1"/>
              <a:gd name="G4" fmla="*/ G0 G0 1"/>
              <a:gd name="G5" fmla="+- G3 0 G4"/>
              <a:gd name="G6" fmla="*/ G5 1 8"/>
              <a:gd name="G7" fmla="sqrt G6"/>
              <a:gd name="G8" fmla="*/ G4 1 8"/>
              <a:gd name="G9" fmla="sqrt G8"/>
              <a:gd name="G10" fmla="+- G7 G9 0"/>
              <a:gd name="G11" fmla="+- G7 0 G9"/>
              <a:gd name="G12" fmla="+- G10 10800 0"/>
              <a:gd name="G13" fmla="+- 10800 0 G10"/>
              <a:gd name="G14" fmla="+- G11 10800 0"/>
              <a:gd name="G15" fmla="+- 10800 0 G11"/>
              <a:gd name="G16" fmla="+- 21600 0 G0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17401" y="15493"/>
                </a:moveTo>
                <a:cubicBezTo>
                  <a:pt x="18376" y="14122"/>
                  <a:pt x="18900" y="12482"/>
                  <a:pt x="18900" y="10800"/>
                </a:cubicBezTo>
                <a:cubicBezTo>
                  <a:pt x="18900" y="6326"/>
                  <a:pt x="15273" y="2700"/>
                  <a:pt x="10800" y="2700"/>
                </a:cubicBezTo>
                <a:cubicBezTo>
                  <a:pt x="9117" y="2699"/>
                  <a:pt x="7477" y="3223"/>
                  <a:pt x="6106" y="4198"/>
                </a:cubicBezTo>
                <a:close/>
                <a:moveTo>
                  <a:pt x="4198" y="6106"/>
                </a:moveTo>
                <a:cubicBezTo>
                  <a:pt x="3223" y="7477"/>
                  <a:pt x="2700" y="9117"/>
                  <a:pt x="2700" y="10799"/>
                </a:cubicBezTo>
                <a:cubicBezTo>
                  <a:pt x="2700" y="15273"/>
                  <a:pt x="6326" y="18900"/>
                  <a:pt x="10800" y="18900"/>
                </a:cubicBezTo>
                <a:cubicBezTo>
                  <a:pt x="12482" y="18900"/>
                  <a:pt x="14122" y="18376"/>
                  <a:pt x="15493" y="17401"/>
                </a:cubicBezTo>
                <a:close/>
              </a:path>
            </a:pathLst>
          </a:custGeom>
          <a:solidFill>
            <a:srgbClr val="FF00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1600200" y="4572000"/>
            <a:ext cx="60960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err="1" smtClean="0"/>
              <a:t>Veuillez</a:t>
            </a:r>
            <a:r>
              <a:rPr lang="en-US" sz="3200" dirty="0" smtClean="0"/>
              <a:t> ne pas+ </a:t>
            </a:r>
            <a:r>
              <a:rPr lang="en-US" sz="3200" dirty="0" err="1" smtClean="0"/>
              <a:t>infintif</a:t>
            </a:r>
            <a:endParaRPr lang="en-US" sz="3200" dirty="0" smtClean="0"/>
          </a:p>
          <a:p>
            <a:pPr algn="ctr"/>
            <a:r>
              <a:rPr lang="en-US" sz="3200" dirty="0" err="1" smtClean="0"/>
              <a:t>Prière</a:t>
            </a:r>
            <a:r>
              <a:rPr lang="en-US" sz="3200" dirty="0" smtClean="0"/>
              <a:t> de ne pas + </a:t>
            </a:r>
            <a:r>
              <a:rPr lang="en-US" sz="3200" dirty="0" err="1" smtClean="0"/>
              <a:t>infinitif</a:t>
            </a:r>
            <a:endParaRPr lang="en-US" sz="32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Veuillez</a:t>
            </a:r>
            <a:r>
              <a:rPr lang="en-US" dirty="0" smtClean="0"/>
              <a:t> ne pas…/ </a:t>
            </a:r>
            <a:r>
              <a:rPr lang="en-US" dirty="0" err="1" smtClean="0"/>
              <a:t>Prière</a:t>
            </a:r>
            <a:r>
              <a:rPr lang="en-US" dirty="0" smtClean="0"/>
              <a:t> de ne pas …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1026" name="AutoShape 2"/>
          <p:cNvSpPr>
            <a:spLocks noChangeArrowheads="1"/>
          </p:cNvSpPr>
          <p:nvPr/>
        </p:nvSpPr>
        <p:spPr bwMode="auto">
          <a:xfrm>
            <a:off x="304800" y="1219200"/>
            <a:ext cx="2816225" cy="2546350"/>
          </a:xfrm>
          <a:custGeom>
            <a:avLst/>
            <a:gdLst>
              <a:gd name="G0" fmla="+- 2700 0 0"/>
              <a:gd name="G1" fmla="*/ G0 2 1"/>
              <a:gd name="G2" fmla="+- 21600 0 G1"/>
              <a:gd name="G3" fmla="*/ G2 G2 1"/>
              <a:gd name="G4" fmla="*/ G0 G0 1"/>
              <a:gd name="G5" fmla="+- G3 0 G4"/>
              <a:gd name="G6" fmla="*/ G5 1 8"/>
              <a:gd name="G7" fmla="sqrt G6"/>
              <a:gd name="G8" fmla="*/ G4 1 8"/>
              <a:gd name="G9" fmla="sqrt G8"/>
              <a:gd name="G10" fmla="+- G7 G9 0"/>
              <a:gd name="G11" fmla="+- G7 0 G9"/>
              <a:gd name="G12" fmla="+- G10 10800 0"/>
              <a:gd name="G13" fmla="+- 10800 0 G10"/>
              <a:gd name="G14" fmla="+- G11 10800 0"/>
              <a:gd name="G15" fmla="+- 10800 0 G11"/>
              <a:gd name="G16" fmla="+- 21600 0 G0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17401" y="15493"/>
                </a:moveTo>
                <a:cubicBezTo>
                  <a:pt x="18376" y="14122"/>
                  <a:pt x="18900" y="12482"/>
                  <a:pt x="18900" y="10800"/>
                </a:cubicBezTo>
                <a:cubicBezTo>
                  <a:pt x="18900" y="6326"/>
                  <a:pt x="15273" y="2700"/>
                  <a:pt x="10800" y="2700"/>
                </a:cubicBezTo>
                <a:cubicBezTo>
                  <a:pt x="9117" y="2699"/>
                  <a:pt x="7477" y="3223"/>
                  <a:pt x="6106" y="4198"/>
                </a:cubicBezTo>
                <a:close/>
                <a:moveTo>
                  <a:pt x="4198" y="6106"/>
                </a:moveTo>
                <a:cubicBezTo>
                  <a:pt x="3223" y="7477"/>
                  <a:pt x="2700" y="9117"/>
                  <a:pt x="2700" y="10799"/>
                </a:cubicBezTo>
                <a:cubicBezTo>
                  <a:pt x="2700" y="15273"/>
                  <a:pt x="6326" y="18900"/>
                  <a:pt x="10800" y="18900"/>
                </a:cubicBezTo>
                <a:cubicBezTo>
                  <a:pt x="12482" y="18900"/>
                  <a:pt x="14122" y="18376"/>
                  <a:pt x="15493" y="17401"/>
                </a:cubicBezTo>
                <a:close/>
              </a:path>
            </a:pathLst>
          </a:custGeom>
          <a:solidFill>
            <a:srgbClr val="FF00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1143000" y="4572000"/>
            <a:ext cx="65532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dirty="0" err="1" smtClean="0"/>
              <a:t>Cueillir</a:t>
            </a:r>
            <a:r>
              <a:rPr lang="en-US" sz="6000" dirty="0" smtClean="0"/>
              <a:t> des </a:t>
            </a:r>
            <a:r>
              <a:rPr lang="en-US" sz="6000" dirty="0" err="1" smtClean="0"/>
              <a:t>fleurs</a:t>
            </a:r>
            <a:endParaRPr lang="en-US" sz="6000" dirty="0" smtClean="0"/>
          </a:p>
        </p:txBody>
      </p:sp>
      <p:pic>
        <p:nvPicPr>
          <p:cNvPr id="4098" name="Picture 2" descr="pickflower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81400" y="1447800"/>
            <a:ext cx="3907367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Veuillez</a:t>
            </a:r>
            <a:r>
              <a:rPr lang="en-US" dirty="0" smtClean="0"/>
              <a:t> ne pas…/ </a:t>
            </a:r>
            <a:r>
              <a:rPr lang="en-US" dirty="0" err="1" smtClean="0"/>
              <a:t>Prière</a:t>
            </a:r>
            <a:r>
              <a:rPr lang="en-US" dirty="0" smtClean="0"/>
              <a:t> de ne pas …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1026" name="AutoShape 2"/>
          <p:cNvSpPr>
            <a:spLocks noChangeArrowheads="1"/>
          </p:cNvSpPr>
          <p:nvPr/>
        </p:nvSpPr>
        <p:spPr bwMode="auto">
          <a:xfrm>
            <a:off x="304800" y="1219200"/>
            <a:ext cx="2816225" cy="2546350"/>
          </a:xfrm>
          <a:custGeom>
            <a:avLst/>
            <a:gdLst>
              <a:gd name="G0" fmla="+- 2700 0 0"/>
              <a:gd name="G1" fmla="*/ G0 2 1"/>
              <a:gd name="G2" fmla="+- 21600 0 G1"/>
              <a:gd name="G3" fmla="*/ G2 G2 1"/>
              <a:gd name="G4" fmla="*/ G0 G0 1"/>
              <a:gd name="G5" fmla="+- G3 0 G4"/>
              <a:gd name="G6" fmla="*/ G5 1 8"/>
              <a:gd name="G7" fmla="sqrt G6"/>
              <a:gd name="G8" fmla="*/ G4 1 8"/>
              <a:gd name="G9" fmla="sqrt G8"/>
              <a:gd name="G10" fmla="+- G7 G9 0"/>
              <a:gd name="G11" fmla="+- G7 0 G9"/>
              <a:gd name="G12" fmla="+- G10 10800 0"/>
              <a:gd name="G13" fmla="+- 10800 0 G10"/>
              <a:gd name="G14" fmla="+- G11 10800 0"/>
              <a:gd name="G15" fmla="+- 10800 0 G11"/>
              <a:gd name="G16" fmla="+- 21600 0 G0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17401" y="15493"/>
                </a:moveTo>
                <a:cubicBezTo>
                  <a:pt x="18376" y="14122"/>
                  <a:pt x="18900" y="12482"/>
                  <a:pt x="18900" y="10800"/>
                </a:cubicBezTo>
                <a:cubicBezTo>
                  <a:pt x="18900" y="6326"/>
                  <a:pt x="15273" y="2700"/>
                  <a:pt x="10800" y="2700"/>
                </a:cubicBezTo>
                <a:cubicBezTo>
                  <a:pt x="9117" y="2699"/>
                  <a:pt x="7477" y="3223"/>
                  <a:pt x="6106" y="4198"/>
                </a:cubicBezTo>
                <a:close/>
                <a:moveTo>
                  <a:pt x="4198" y="6106"/>
                </a:moveTo>
                <a:cubicBezTo>
                  <a:pt x="3223" y="7477"/>
                  <a:pt x="2700" y="9117"/>
                  <a:pt x="2700" y="10799"/>
                </a:cubicBezTo>
                <a:cubicBezTo>
                  <a:pt x="2700" y="15273"/>
                  <a:pt x="6326" y="18900"/>
                  <a:pt x="10800" y="18900"/>
                </a:cubicBezTo>
                <a:cubicBezTo>
                  <a:pt x="12482" y="18900"/>
                  <a:pt x="14122" y="18376"/>
                  <a:pt x="15493" y="17401"/>
                </a:cubicBezTo>
                <a:close/>
              </a:path>
            </a:pathLst>
          </a:custGeom>
          <a:solidFill>
            <a:srgbClr val="FF00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1143000" y="4572000"/>
            <a:ext cx="65532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dirty="0" smtClean="0"/>
              <a:t>Faire du bruit</a:t>
            </a:r>
          </a:p>
        </p:txBody>
      </p:sp>
      <p:pic>
        <p:nvPicPr>
          <p:cNvPr id="5122" name="Picture 2" descr="nois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19600" y="1447800"/>
            <a:ext cx="2950632" cy="28516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Equity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64</TotalTime>
  <Words>500</Words>
  <Application>Microsoft Office PowerPoint</Application>
  <PresentationFormat>On-screen Show (4:3)</PresentationFormat>
  <Paragraphs>116</Paragraphs>
  <Slides>39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39</vt:i4>
      </vt:variant>
    </vt:vector>
  </HeadingPairs>
  <TitlesOfParts>
    <vt:vector size="40" baseType="lpstr">
      <vt:lpstr>Concourse</vt:lpstr>
      <vt:lpstr>Allez, Viens 3 Chapitre 3.2</vt:lpstr>
      <vt:lpstr>Forbidding: there are 3 ways to forbid someone from doing an activity</vt:lpstr>
      <vt:lpstr>Examples</vt:lpstr>
      <vt:lpstr>Forbidding: there are 2 ways to forbid someone from not doing an activity</vt:lpstr>
      <vt:lpstr>Examples</vt:lpstr>
      <vt:lpstr>Negatives with an infinitive</vt:lpstr>
      <vt:lpstr>Activities you might want to forbid</vt:lpstr>
      <vt:lpstr>Veuillez ne pas…/ Prière de ne pas … </vt:lpstr>
      <vt:lpstr>Veuillez ne pas…/ Prière de ne pas … </vt:lpstr>
      <vt:lpstr>Veuillez ne pas…/ Prière de ne pas … </vt:lpstr>
      <vt:lpstr>Veuillez ne pas…/ Prière de ne pas … </vt:lpstr>
      <vt:lpstr>Veuillez ne pas…/ Prière de ne pas … </vt:lpstr>
      <vt:lpstr>Veuillez ne pas…/ Prière de ne pas … </vt:lpstr>
      <vt:lpstr>Veuillez ne pas…/ Prière de ne pas … </vt:lpstr>
      <vt:lpstr>Veuillez ne pas…/ Prière de ne pas … </vt:lpstr>
      <vt:lpstr>Activities you might want to encourage</vt:lpstr>
      <vt:lpstr>On doit…/ Il faut….</vt:lpstr>
      <vt:lpstr>On doit…/ Il faut….</vt:lpstr>
      <vt:lpstr>On doit…/ Il faut….</vt:lpstr>
      <vt:lpstr>On doit…/ Il faut….</vt:lpstr>
      <vt:lpstr>On doit…/ Il faut….</vt:lpstr>
      <vt:lpstr>On doit…/ Il faut….</vt:lpstr>
      <vt:lpstr>On doit…/ Il faut….</vt:lpstr>
      <vt:lpstr>On doit…/ Il faut….</vt:lpstr>
      <vt:lpstr>On doit…/ Il faut….</vt:lpstr>
      <vt:lpstr>Reproaching someone: You shouldn’t…      (formal or plural)</vt:lpstr>
      <vt:lpstr>Reproaching someone: You shouldn’t…    (informal)</vt:lpstr>
      <vt:lpstr>Reproaching someone:  You are wrong to…</vt:lpstr>
      <vt:lpstr>Reproaching someone:  It’s not good to…</vt:lpstr>
      <vt:lpstr>Reproaching someone:  You would do well not to…</vt:lpstr>
      <vt:lpstr>Justifying your actions:  Anyway I’m free, aren’t I?</vt:lpstr>
      <vt:lpstr>Justifying your actions:  Everybody does the same.</vt:lpstr>
      <vt:lpstr>Justifying your actions:  I’m not the only one.</vt:lpstr>
      <vt:lpstr>Rejecting excuses:  Think about others!</vt:lpstr>
      <vt:lpstr>Rejecting excuses:  That’s not a reason!</vt:lpstr>
      <vt:lpstr>Rejecting excuses:  Just because everybody does it doesn’t mean you have to do it!</vt:lpstr>
      <vt:lpstr>Problèmes de conjugaison: jeter au présent</vt:lpstr>
      <vt:lpstr>Problèmes de conjugaison: éteindre au présent</vt:lpstr>
      <vt:lpstr>FIN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Allez, Viens 3 Chapitre 3.2</dc:title>
  <dc:creator>Phyllis</dc:creator>
  <cp:lastModifiedBy>Phyllis</cp:lastModifiedBy>
  <cp:revision>38</cp:revision>
  <dcterms:created xsi:type="dcterms:W3CDTF">2015-01-04T19:52:25Z</dcterms:created>
  <dcterms:modified xsi:type="dcterms:W3CDTF">2015-01-04T20:56:27Z</dcterms:modified>
</cp:coreProperties>
</file>